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 id="2147483760" r:id="rId5"/>
    <p:sldMasterId id="2147483775" r:id="rId6"/>
  </p:sldMasterIdLst>
  <p:notesMasterIdLst>
    <p:notesMasterId r:id="rId54"/>
  </p:notesMasterIdLst>
  <p:sldIdLst>
    <p:sldId id="1351" r:id="rId7"/>
    <p:sldId id="1435" r:id="rId8"/>
    <p:sldId id="481" r:id="rId9"/>
    <p:sldId id="1373" r:id="rId10"/>
    <p:sldId id="482" r:id="rId11"/>
    <p:sldId id="1374" r:id="rId12"/>
    <p:sldId id="398" r:id="rId13"/>
    <p:sldId id="397" r:id="rId14"/>
    <p:sldId id="400" r:id="rId15"/>
    <p:sldId id="406" r:id="rId16"/>
    <p:sldId id="407" r:id="rId17"/>
    <p:sldId id="408" r:id="rId18"/>
    <p:sldId id="409" r:id="rId19"/>
    <p:sldId id="483" r:id="rId20"/>
    <p:sldId id="1389" r:id="rId21"/>
    <p:sldId id="412" r:id="rId22"/>
    <p:sldId id="413" r:id="rId23"/>
    <p:sldId id="415" r:id="rId24"/>
    <p:sldId id="443" r:id="rId25"/>
    <p:sldId id="421" r:id="rId26"/>
    <p:sldId id="465" r:id="rId27"/>
    <p:sldId id="256" r:id="rId28"/>
    <p:sldId id="1396" r:id="rId29"/>
    <p:sldId id="484" r:id="rId30"/>
    <p:sldId id="1395" r:id="rId31"/>
    <p:sldId id="485" r:id="rId32"/>
    <p:sldId id="1397" r:id="rId33"/>
    <p:sldId id="487" r:id="rId34"/>
    <p:sldId id="1398" r:id="rId35"/>
    <p:sldId id="490" r:id="rId36"/>
    <p:sldId id="1399" r:id="rId37"/>
    <p:sldId id="491" r:id="rId38"/>
    <p:sldId id="1400" r:id="rId39"/>
    <p:sldId id="492" r:id="rId40"/>
    <p:sldId id="1401" r:id="rId41"/>
    <p:sldId id="493" r:id="rId42"/>
    <p:sldId id="1402" r:id="rId43"/>
    <p:sldId id="1390" r:id="rId44"/>
    <p:sldId id="1392" r:id="rId45"/>
    <p:sldId id="470" r:id="rId46"/>
    <p:sldId id="480" r:id="rId47"/>
    <p:sldId id="486" r:id="rId48"/>
    <p:sldId id="517" r:id="rId49"/>
    <p:sldId id="417" r:id="rId50"/>
    <p:sldId id="1434" r:id="rId51"/>
    <p:sldId id="1709" r:id="rId52"/>
    <p:sldId id="45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581"/>
    <a:srgbClr val="35372F"/>
    <a:srgbClr val="673B56"/>
    <a:srgbClr val="421C5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3" autoAdjust="0"/>
    <p:restoredTop sz="94660"/>
  </p:normalViewPr>
  <p:slideViewPr>
    <p:cSldViewPr snapToGrid="0" showGuides="1">
      <p:cViewPr varScale="1">
        <p:scale>
          <a:sx n="60" d="100"/>
          <a:sy n="60" d="100"/>
        </p:scale>
        <p:origin x="86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iam Carter-Fraser" userId="3f6103429ab2327a" providerId="LiveId" clId="{BE60A3ED-5941-45AB-A414-C2984A0B46EF}"/>
    <pc:docChg chg="custSel modSld sldOrd modMainMaster">
      <pc:chgData name="Miriam Carter-Fraser" userId="3f6103429ab2327a" providerId="LiveId" clId="{BE60A3ED-5941-45AB-A414-C2984A0B46EF}" dt="2022-09-01T12:14:29.170" v="19" actId="22"/>
      <pc:docMkLst>
        <pc:docMk/>
      </pc:docMkLst>
      <pc:sldChg chg="ord">
        <pc:chgData name="Miriam Carter-Fraser" userId="3f6103429ab2327a" providerId="LiveId" clId="{BE60A3ED-5941-45AB-A414-C2984A0B46EF}" dt="2022-08-12T19:15:29.196" v="12"/>
        <pc:sldMkLst>
          <pc:docMk/>
          <pc:sldMk cId="2329446332" sldId="1351"/>
        </pc:sldMkLst>
      </pc:sldChg>
      <pc:sldChg chg="addSp delSp modSp mod setBg">
        <pc:chgData name="Miriam Carter-Fraser" userId="3f6103429ab2327a" providerId="LiveId" clId="{BE60A3ED-5941-45AB-A414-C2984A0B46EF}" dt="2022-08-12T17:34:08.432" v="3"/>
        <pc:sldMkLst>
          <pc:docMk/>
          <pc:sldMk cId="3182248747" sldId="1372"/>
        </pc:sldMkLst>
        <pc:spChg chg="add mod">
          <ac:chgData name="Miriam Carter-Fraser" userId="3f6103429ab2327a" providerId="LiveId" clId="{BE60A3ED-5941-45AB-A414-C2984A0B46EF}" dt="2022-08-12T17:34:08.432" v="3"/>
          <ac:spMkLst>
            <pc:docMk/>
            <pc:sldMk cId="3182248747" sldId="1372"/>
            <ac:spMk id="2" creationId="{03993BA6-8B43-D8E0-AF0F-15C1C9776135}"/>
          </ac:spMkLst>
        </pc:spChg>
        <pc:spChg chg="del">
          <ac:chgData name="Miriam Carter-Fraser" userId="3f6103429ab2327a" providerId="LiveId" clId="{BE60A3ED-5941-45AB-A414-C2984A0B46EF}" dt="2022-08-12T17:33:49.990" v="0" actId="478"/>
          <ac:spMkLst>
            <pc:docMk/>
            <pc:sldMk cId="3182248747" sldId="1372"/>
            <ac:spMk id="3" creationId="{5E58F7FB-2868-4436-BE4D-7699A6C2CBE8}"/>
          </ac:spMkLst>
        </pc:spChg>
        <pc:spChg chg="add mod">
          <ac:chgData name="Miriam Carter-Fraser" userId="3f6103429ab2327a" providerId="LiveId" clId="{BE60A3ED-5941-45AB-A414-C2984A0B46EF}" dt="2022-08-12T17:34:08.432" v="3"/>
          <ac:spMkLst>
            <pc:docMk/>
            <pc:sldMk cId="3182248747" sldId="1372"/>
            <ac:spMk id="4" creationId="{63E9EAE5-A8A7-39C3-FC36-DB1D35DDE218}"/>
          </ac:spMkLst>
        </pc:spChg>
        <pc:spChg chg="del">
          <ac:chgData name="Miriam Carter-Fraser" userId="3f6103429ab2327a" providerId="LiveId" clId="{BE60A3ED-5941-45AB-A414-C2984A0B46EF}" dt="2022-08-12T17:33:49.990" v="0" actId="478"/>
          <ac:spMkLst>
            <pc:docMk/>
            <pc:sldMk cId="3182248747" sldId="1372"/>
            <ac:spMk id="6" creationId="{B3CB44B5-99C5-425F-8A5F-DC5A2D2DBB05}"/>
          </ac:spMkLst>
        </pc:spChg>
        <pc:spChg chg="del">
          <ac:chgData name="Miriam Carter-Fraser" userId="3f6103429ab2327a" providerId="LiveId" clId="{BE60A3ED-5941-45AB-A414-C2984A0B46EF}" dt="2022-08-12T17:33:49.990" v="0" actId="478"/>
          <ac:spMkLst>
            <pc:docMk/>
            <pc:sldMk cId="3182248747" sldId="1372"/>
            <ac:spMk id="9" creationId="{846F5F90-1600-4BA6-827D-CCF9D796FACF}"/>
          </ac:spMkLst>
        </pc:spChg>
      </pc:sldChg>
      <pc:sldChg chg="addSp modSp mod">
        <pc:chgData name="Miriam Carter-Fraser" userId="3f6103429ab2327a" providerId="LiveId" clId="{BE60A3ED-5941-45AB-A414-C2984A0B46EF}" dt="2022-09-01T12:14:29.170" v="19" actId="22"/>
        <pc:sldMkLst>
          <pc:docMk/>
          <pc:sldMk cId="301009180" sldId="1435"/>
        </pc:sldMkLst>
        <pc:spChg chg="add">
          <ac:chgData name="Miriam Carter-Fraser" userId="3f6103429ab2327a" providerId="LiveId" clId="{BE60A3ED-5941-45AB-A414-C2984A0B46EF}" dt="2022-09-01T12:14:29.170" v="19" actId="22"/>
          <ac:spMkLst>
            <pc:docMk/>
            <pc:sldMk cId="301009180" sldId="1435"/>
            <ac:spMk id="3" creationId="{34D8F2E1-EC91-FE9B-27FD-E9A486D7F3CA}"/>
          </ac:spMkLst>
        </pc:spChg>
        <pc:spChg chg="mod">
          <ac:chgData name="Miriam Carter-Fraser" userId="3f6103429ab2327a" providerId="LiveId" clId="{BE60A3ED-5941-45AB-A414-C2984A0B46EF}" dt="2022-08-12T19:01:43.586" v="5" actId="14100"/>
          <ac:spMkLst>
            <pc:docMk/>
            <pc:sldMk cId="301009180" sldId="1435"/>
            <ac:spMk id="15" creationId="{4D4A905E-3633-4C64-B768-A9DAD93F9BD0}"/>
          </ac:spMkLst>
        </pc:spChg>
        <pc:spChg chg="mod">
          <ac:chgData name="Miriam Carter-Fraser" userId="3f6103429ab2327a" providerId="LiveId" clId="{BE60A3ED-5941-45AB-A414-C2984A0B46EF}" dt="2022-08-12T19:15:26.359" v="10" actId="255"/>
          <ac:spMkLst>
            <pc:docMk/>
            <pc:sldMk cId="301009180" sldId="1435"/>
            <ac:spMk id="61" creationId="{0ABCF938-7F69-41DA-A492-F98171623883}"/>
          </ac:spMkLst>
        </pc:spChg>
        <pc:spChg chg="mod">
          <ac:chgData name="Miriam Carter-Fraser" userId="3f6103429ab2327a" providerId="LiveId" clId="{BE60A3ED-5941-45AB-A414-C2984A0B46EF}" dt="2022-08-12T19:15:26.359" v="10" actId="255"/>
          <ac:spMkLst>
            <pc:docMk/>
            <pc:sldMk cId="301009180" sldId="1435"/>
            <ac:spMk id="63" creationId="{939B7CC5-439E-403C-9383-8988F3AAD7AF}"/>
          </ac:spMkLst>
        </pc:spChg>
        <pc:spChg chg="mod">
          <ac:chgData name="Miriam Carter-Fraser" userId="3f6103429ab2327a" providerId="LiveId" clId="{BE60A3ED-5941-45AB-A414-C2984A0B46EF}" dt="2022-08-12T19:15:26.359" v="10" actId="255"/>
          <ac:spMkLst>
            <pc:docMk/>
            <pc:sldMk cId="301009180" sldId="1435"/>
            <ac:spMk id="65" creationId="{BBF4A77D-999A-446C-A470-A09EABC1CB5F}"/>
          </ac:spMkLst>
        </pc:spChg>
      </pc:sldChg>
      <pc:sldMasterChg chg="addSp delSp mod">
        <pc:chgData name="Miriam Carter-Fraser" userId="3f6103429ab2327a" providerId="LiveId" clId="{BE60A3ED-5941-45AB-A414-C2984A0B46EF}" dt="2022-09-01T12:13:55.588" v="14" actId="22"/>
        <pc:sldMasterMkLst>
          <pc:docMk/>
          <pc:sldMasterMk cId="2923879295" sldId="2147483744"/>
        </pc:sldMasterMkLst>
        <pc:spChg chg="add">
          <ac:chgData name="Miriam Carter-Fraser" userId="3f6103429ab2327a" providerId="LiveId" clId="{BE60A3ED-5941-45AB-A414-C2984A0B46EF}" dt="2022-09-01T12:13:55.588" v="14" actId="22"/>
          <ac:spMkLst>
            <pc:docMk/>
            <pc:sldMasterMk cId="2923879295" sldId="2147483744"/>
            <ac:spMk id="5" creationId="{82127BE8-809B-B5CB-7D7A-448DC83E64EC}"/>
          </ac:spMkLst>
        </pc:spChg>
        <pc:spChg chg="del">
          <ac:chgData name="Miriam Carter-Fraser" userId="3f6103429ab2327a" providerId="LiveId" clId="{BE60A3ED-5941-45AB-A414-C2984A0B46EF}" dt="2022-09-01T12:13:55.114" v="13" actId="478"/>
          <ac:spMkLst>
            <pc:docMk/>
            <pc:sldMasterMk cId="2923879295" sldId="2147483744"/>
            <ac:spMk id="12" creationId="{00000000-0000-0000-0000-000000000000}"/>
          </ac:spMkLst>
        </pc:spChg>
      </pc:sldMasterChg>
      <pc:sldMasterChg chg="addSp delSp mod">
        <pc:chgData name="Miriam Carter-Fraser" userId="3f6103429ab2327a" providerId="LiveId" clId="{BE60A3ED-5941-45AB-A414-C2984A0B46EF}" dt="2022-09-01T12:14:21.631" v="18" actId="22"/>
        <pc:sldMasterMkLst>
          <pc:docMk/>
          <pc:sldMasterMk cId="1834331011" sldId="2147483760"/>
        </pc:sldMasterMkLst>
        <pc:spChg chg="add">
          <ac:chgData name="Miriam Carter-Fraser" userId="3f6103429ab2327a" providerId="LiveId" clId="{BE60A3ED-5941-45AB-A414-C2984A0B46EF}" dt="2022-09-01T12:14:03.769" v="16" actId="22"/>
          <ac:spMkLst>
            <pc:docMk/>
            <pc:sldMasterMk cId="1834331011" sldId="2147483760"/>
            <ac:spMk id="5" creationId="{29430BBE-4509-46C0-C5CB-DEF069E6D420}"/>
          </ac:spMkLst>
        </pc:spChg>
        <pc:spChg chg="add">
          <ac:chgData name="Miriam Carter-Fraser" userId="3f6103429ab2327a" providerId="LiveId" clId="{BE60A3ED-5941-45AB-A414-C2984A0B46EF}" dt="2022-09-01T12:14:21.631" v="18" actId="22"/>
          <ac:spMkLst>
            <pc:docMk/>
            <pc:sldMasterMk cId="1834331011" sldId="2147483760"/>
            <ac:spMk id="7" creationId="{701261AA-5467-7D2D-6729-856A721D70D8}"/>
          </ac:spMkLst>
        </pc:spChg>
        <pc:spChg chg="del">
          <ac:chgData name="Miriam Carter-Fraser" userId="3f6103429ab2327a" providerId="LiveId" clId="{BE60A3ED-5941-45AB-A414-C2984A0B46EF}" dt="2022-09-01T12:14:21.372" v="17" actId="478"/>
          <ac:spMkLst>
            <pc:docMk/>
            <pc:sldMasterMk cId="1834331011" sldId="2147483760"/>
            <ac:spMk id="10" creationId="{00000000-0000-0000-0000-000000000000}"/>
          </ac:spMkLst>
        </pc:spChg>
        <pc:spChg chg="del">
          <ac:chgData name="Miriam Carter-Fraser" userId="3f6103429ab2327a" providerId="LiveId" clId="{BE60A3ED-5941-45AB-A414-C2984A0B46EF}" dt="2022-09-01T12:14:03.490" v="15" actId="478"/>
          <ac:spMkLst>
            <pc:docMk/>
            <pc:sldMasterMk cId="1834331011" sldId="2147483760"/>
            <ac:spMk id="12" creationId="{00000000-0000-0000-0000-000000000000}"/>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265D8-C297-47D0-B951-8C280B496532}" type="datetimeFigureOut">
              <a:rPr lang="en-GB" smtClean="0"/>
              <a:t>28/10/2023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EB7DB-1CED-43A1-865A-F1159FE89D29}" type="slidenum">
              <a:rPr lang="en-GB" smtClean="0"/>
              <a:t>‹#›</a:t>
            </a:fld>
            <a:endParaRPr lang="en-GB"/>
          </a:p>
        </p:txBody>
      </p:sp>
    </p:spTree>
    <p:extLst>
      <p:ext uri="{BB962C8B-B14F-4D97-AF65-F5344CB8AC3E}">
        <p14:creationId xmlns:p14="http://schemas.microsoft.com/office/powerpoint/2010/main" val="10840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C18C5-F3FA-4D0A-A9B9-2971BB5756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72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8DEA9-6F4F-4540-9E5D-C6F39079A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17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C18C5-F3FA-4D0A-A9B9-2971BB5756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3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B252E-798C-4DBA-9397-81E6123FBA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810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C18C5-F3FA-4D0A-A9B9-2971BB5756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657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GB" dirty="0"/>
              <a:t>Video URL: https://www.youtube.com/watch?v=9h7P8gWpolQ</a:t>
            </a:r>
          </a:p>
        </p:txBody>
      </p:sp>
      <p:sp>
        <p:nvSpPr>
          <p:cNvPr id="4" name="Espaço Reservado para Número de Slide 3"/>
          <p:cNvSpPr>
            <a:spLocks noGrp="1"/>
          </p:cNvSpPr>
          <p:nvPr>
            <p:ph type="sldNum" sz="quarter" idx="5"/>
          </p:nvPr>
        </p:nvSpPr>
        <p:spPr/>
        <p:txBody>
          <a:bodyPr/>
          <a:lstStyle/>
          <a:p>
            <a:fld id="{DC6EB7DB-1CED-43A1-865A-F1159FE89D29}" type="slidenum">
              <a:rPr lang="en-GB" smtClean="0"/>
              <a:t>7</a:t>
            </a:fld>
            <a:endParaRPr lang="en-GB"/>
          </a:p>
        </p:txBody>
      </p:sp>
    </p:spTree>
    <p:extLst>
      <p:ext uri="{BB962C8B-B14F-4D97-AF65-F5344CB8AC3E}">
        <p14:creationId xmlns:p14="http://schemas.microsoft.com/office/powerpoint/2010/main" val="134156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C18C5-F3FA-4D0A-A9B9-2971BB5756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76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C18C5-F3FA-4D0A-A9B9-2971BB5756E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171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GB" dirty="0"/>
              <a:t>Video URL: https://www.youtube.com/watch?v=5JCm5FY-dEY</a:t>
            </a:r>
          </a:p>
        </p:txBody>
      </p:sp>
      <p:sp>
        <p:nvSpPr>
          <p:cNvPr id="4" name="Espaço Reservado para Número de Slide 3"/>
          <p:cNvSpPr>
            <a:spLocks noGrp="1"/>
          </p:cNvSpPr>
          <p:nvPr>
            <p:ph type="sldNum" sz="quarter" idx="5"/>
          </p:nvPr>
        </p:nvSpPr>
        <p:spPr/>
        <p:txBody>
          <a:bodyPr/>
          <a:lstStyle/>
          <a:p>
            <a:fld id="{DC6EB7DB-1CED-43A1-865A-F1159FE89D29}" type="slidenum">
              <a:rPr lang="en-GB" smtClean="0"/>
              <a:t>41</a:t>
            </a:fld>
            <a:endParaRPr lang="en-GB"/>
          </a:p>
        </p:txBody>
      </p:sp>
    </p:spTree>
    <p:extLst>
      <p:ext uri="{BB962C8B-B14F-4D97-AF65-F5344CB8AC3E}">
        <p14:creationId xmlns:p14="http://schemas.microsoft.com/office/powerpoint/2010/main" val="338821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17330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9109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0240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838200" y="6356350"/>
            <a:ext cx="2743200" cy="365125"/>
          </a:xfrm>
          <a:prstGeom prst="rect">
            <a:avLst/>
          </a:prstGeom>
        </p:spPr>
        <p:txBody>
          <a:bodyPr/>
          <a:lstStyle/>
          <a:p>
            <a:fld id="{1DA75472-A2B2-4D99-9D5D-B76258FC6896}" type="datetime1">
              <a:rPr lang="en-GB">
                <a:solidFill>
                  <a:prstClr val="black"/>
                </a:solidFill>
              </a:rPr>
              <a:pPr/>
              <a:t>28/10/2023</a:t>
            </a:fld>
            <a:endParaRPr lang="en-GB" dirty="0">
              <a:solidFill>
                <a:prstClr val="black"/>
              </a:solidFill>
            </a:endParaRPr>
          </a:p>
        </p:txBody>
      </p:sp>
      <p:sp>
        <p:nvSpPr>
          <p:cNvPr id="9" name="Footer Placeholder 8"/>
          <p:cNvSpPr>
            <a:spLocks noGrp="1"/>
          </p:cNvSpPr>
          <p:nvPr>
            <p:ph type="ftr" sz="quarter" idx="11"/>
          </p:nvPr>
        </p:nvSpPr>
        <p:spPr>
          <a:xfrm>
            <a:off x="4038600" y="6356350"/>
            <a:ext cx="4114800" cy="365125"/>
          </a:xfrm>
          <a:prstGeom prst="rect">
            <a:avLst/>
          </a:prstGeom>
        </p:spPr>
        <p:txBody>
          <a:bodyPr/>
          <a:lstStyle/>
          <a:p>
            <a:endParaRPr lang="en-GB" dirty="0">
              <a:solidFill>
                <a:prstClr val="black"/>
              </a:solidFill>
            </a:endParaRPr>
          </a:p>
        </p:txBody>
      </p:sp>
      <p:sp>
        <p:nvSpPr>
          <p:cNvPr id="10" name="Slide Number Placeholder 9"/>
          <p:cNvSpPr>
            <a:spLocks noGrp="1"/>
          </p:cNvSpPr>
          <p:nvPr>
            <p:ph type="sldNum" sz="quarter" idx="12"/>
          </p:nvPr>
        </p:nvSpPr>
        <p:spPr>
          <a:xfrm>
            <a:off x="8610600" y="6356350"/>
            <a:ext cx="2743200" cy="365125"/>
          </a:xfrm>
          <a:prstGeom prst="rect">
            <a:avLst/>
          </a:prstGeom>
        </p:spPr>
        <p:txBody>
          <a:bodyPr/>
          <a:lstStyle/>
          <a:p>
            <a:fld id="{CADB531D-2584-48E8-974B-990AB77A0882}"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3182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0EC0FD-F6C7-44DD-B05F-9F722E41B7C8}" type="datetime1">
              <a:rPr lang="en-GB">
                <a:solidFill>
                  <a:prstClr val="black"/>
                </a:solidFill>
              </a:rPr>
              <a:pPr/>
              <a:t>28/10/2023</a:t>
            </a:fld>
            <a:endParaRPr lang="en-GB"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ADB531D-2584-48E8-974B-990AB77A0882}"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51912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a:solidFill>
                  <a:prstClr val="black">
                    <a:tint val="75000"/>
                  </a:prstClr>
                </a:solidFill>
              </a:rPr>
              <a:pPr/>
              <a:t>28/10/2023</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38264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a:solidFill>
                  <a:prstClr val="black">
                    <a:tint val="75000"/>
                  </a:prstClr>
                </a:solidFill>
              </a:rPr>
              <a:pPr/>
              <a:t>28/10/2023</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16993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37924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prstClr val="black">
                  <a:tint val="75000"/>
                </a:prstClr>
              </a:solidFill>
            </a:endParaRPr>
          </a:p>
        </p:txBody>
      </p:sp>
    </p:spTree>
    <p:extLst>
      <p:ext uri="{BB962C8B-B14F-4D97-AF65-F5344CB8AC3E}">
        <p14:creationId xmlns:p14="http://schemas.microsoft.com/office/powerpoint/2010/main" val="1654669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50052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36493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prstClr val="black">
                  <a:tint val="75000"/>
                </a:prstClr>
              </a:solidFill>
            </a:endParaRPr>
          </a:p>
        </p:txBody>
      </p:sp>
    </p:spTree>
    <p:extLst>
      <p:ext uri="{BB962C8B-B14F-4D97-AF65-F5344CB8AC3E}">
        <p14:creationId xmlns:p14="http://schemas.microsoft.com/office/powerpoint/2010/main" val="326585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68105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892041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2962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0013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9619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80131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838200" y="6356350"/>
            <a:ext cx="2743200" cy="365125"/>
          </a:xfrm>
          <a:prstGeom prst="rect">
            <a:avLst/>
          </a:prstGeom>
        </p:spPr>
        <p:txBody>
          <a:bodyPr/>
          <a:lstStyle/>
          <a:p>
            <a:fld id="{1DA75472-A2B2-4D99-9D5D-B76258FC6896}" type="datetime1">
              <a:rPr lang="en-GB">
                <a:solidFill>
                  <a:prstClr val="black"/>
                </a:solidFill>
              </a:rPr>
              <a:pPr/>
              <a:t>28/10/2023</a:t>
            </a:fld>
            <a:endParaRPr lang="en-GB" dirty="0">
              <a:solidFill>
                <a:prstClr val="black"/>
              </a:solidFill>
            </a:endParaRPr>
          </a:p>
        </p:txBody>
      </p:sp>
      <p:sp>
        <p:nvSpPr>
          <p:cNvPr id="9" name="Footer Placeholder 8"/>
          <p:cNvSpPr>
            <a:spLocks noGrp="1"/>
          </p:cNvSpPr>
          <p:nvPr>
            <p:ph type="ftr" sz="quarter" idx="11"/>
          </p:nvPr>
        </p:nvSpPr>
        <p:spPr>
          <a:xfrm>
            <a:off x="4038600" y="6356350"/>
            <a:ext cx="4114800" cy="365125"/>
          </a:xfrm>
          <a:prstGeom prst="rect">
            <a:avLst/>
          </a:prstGeom>
        </p:spPr>
        <p:txBody>
          <a:bodyPr/>
          <a:lstStyle/>
          <a:p>
            <a:endParaRPr lang="en-GB" dirty="0">
              <a:solidFill>
                <a:prstClr val="black"/>
              </a:solidFill>
            </a:endParaRPr>
          </a:p>
        </p:txBody>
      </p:sp>
      <p:sp>
        <p:nvSpPr>
          <p:cNvPr id="10" name="Slide Number Placeholder 9"/>
          <p:cNvSpPr>
            <a:spLocks noGrp="1"/>
          </p:cNvSpPr>
          <p:nvPr>
            <p:ph type="sldNum" sz="quarter" idx="12"/>
          </p:nvPr>
        </p:nvSpPr>
        <p:spPr>
          <a:xfrm>
            <a:off x="8610600" y="6356350"/>
            <a:ext cx="2743200" cy="365125"/>
          </a:xfrm>
          <a:prstGeom prst="rect">
            <a:avLst/>
          </a:prstGeom>
        </p:spPr>
        <p:txBody>
          <a:bodyPr/>
          <a:lstStyle/>
          <a:p>
            <a:fld id="{CADB531D-2584-48E8-974B-990AB77A0882}"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2870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0EC0FD-F6C7-44DD-B05F-9F722E41B7C8}" type="datetime1">
              <a:rPr lang="en-GB">
                <a:solidFill>
                  <a:prstClr val="black"/>
                </a:solidFill>
              </a:rPr>
              <a:pPr/>
              <a:t>28/10/2023</a:t>
            </a:fld>
            <a:endParaRPr lang="en-GB"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ADB531D-2584-48E8-974B-990AB77A0882}"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05090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a:solidFill>
                  <a:prstClr val="black">
                    <a:tint val="75000"/>
                  </a:prstClr>
                </a:solidFill>
              </a:rPr>
              <a:pPr/>
              <a:t>28/10/2023</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22849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a:solidFill>
                  <a:prstClr val="black">
                    <a:tint val="75000"/>
                  </a:prstClr>
                </a:solidFill>
              </a:rPr>
              <a:pPr/>
              <a:t>28/10/2023</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10223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45363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08232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prstClr val="black">
                  <a:tint val="75000"/>
                </a:prstClr>
              </a:solidFill>
            </a:endParaRPr>
          </a:p>
        </p:txBody>
      </p:sp>
    </p:spTree>
    <p:extLst>
      <p:ext uri="{BB962C8B-B14F-4D97-AF65-F5344CB8AC3E}">
        <p14:creationId xmlns:p14="http://schemas.microsoft.com/office/powerpoint/2010/main" val="859480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12603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68325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55645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122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32969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9957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73650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1915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40429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838200" y="6356350"/>
            <a:ext cx="2743200" cy="365125"/>
          </a:xfrm>
          <a:prstGeom prst="rect">
            <a:avLst/>
          </a:prstGeom>
        </p:spPr>
        <p:txBody>
          <a:bodyPr/>
          <a:lstStyle/>
          <a:p>
            <a:fld id="{1DA75472-A2B2-4D99-9D5D-B76258FC6896}" type="datetime1">
              <a:rPr lang="en-GB">
                <a:solidFill>
                  <a:prstClr val="black"/>
                </a:solidFill>
              </a:rPr>
              <a:pPr/>
              <a:t>28/10/2023</a:t>
            </a:fld>
            <a:endParaRPr lang="en-GB" dirty="0">
              <a:solidFill>
                <a:prstClr val="black"/>
              </a:solidFill>
            </a:endParaRPr>
          </a:p>
        </p:txBody>
      </p:sp>
      <p:sp>
        <p:nvSpPr>
          <p:cNvPr id="9" name="Footer Placeholder 8"/>
          <p:cNvSpPr>
            <a:spLocks noGrp="1"/>
          </p:cNvSpPr>
          <p:nvPr>
            <p:ph type="ftr" sz="quarter" idx="11"/>
          </p:nvPr>
        </p:nvSpPr>
        <p:spPr>
          <a:xfrm>
            <a:off x="4038600" y="6356350"/>
            <a:ext cx="4114800" cy="365125"/>
          </a:xfrm>
          <a:prstGeom prst="rect">
            <a:avLst/>
          </a:prstGeom>
        </p:spPr>
        <p:txBody>
          <a:bodyPr/>
          <a:lstStyle/>
          <a:p>
            <a:endParaRPr lang="en-GB" dirty="0">
              <a:solidFill>
                <a:prstClr val="black"/>
              </a:solidFill>
            </a:endParaRPr>
          </a:p>
        </p:txBody>
      </p:sp>
      <p:sp>
        <p:nvSpPr>
          <p:cNvPr id="10" name="Slide Number Placeholder 9"/>
          <p:cNvSpPr>
            <a:spLocks noGrp="1"/>
          </p:cNvSpPr>
          <p:nvPr>
            <p:ph type="sldNum" sz="quarter" idx="12"/>
          </p:nvPr>
        </p:nvSpPr>
        <p:spPr>
          <a:xfrm>
            <a:off x="8610600" y="6356350"/>
            <a:ext cx="2743200" cy="365125"/>
          </a:xfrm>
          <a:prstGeom prst="rect">
            <a:avLst/>
          </a:prstGeom>
        </p:spPr>
        <p:txBody>
          <a:bodyPr/>
          <a:lstStyle/>
          <a:p>
            <a:fld id="{CADB531D-2584-48E8-974B-990AB77A0882}"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73067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0EC0FD-F6C7-44DD-B05F-9F722E41B7C8}" type="datetime1">
              <a:rPr lang="en-GB">
                <a:solidFill>
                  <a:prstClr val="black"/>
                </a:solidFill>
              </a:rPr>
              <a:pPr/>
              <a:t>28/10/2023</a:t>
            </a:fld>
            <a:endParaRPr lang="en-GB"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ADB531D-2584-48E8-974B-990AB77A0882}"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88749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a:solidFill>
                  <a:prstClr val="black">
                    <a:tint val="75000"/>
                  </a:prstClr>
                </a:solidFill>
              </a:rPr>
              <a:pPr/>
              <a:t>28/10/2023</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0894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a:solidFill>
                  <a:prstClr val="black">
                    <a:tint val="75000"/>
                  </a:prstClr>
                </a:solidFill>
              </a:rPr>
              <a:pPr/>
              <a:t>28/10/2023</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53991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6423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4888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02455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5849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28/10/2023</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20672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0205"/>
            <a:ext cx="11349908" cy="11909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1037" y="1825625"/>
            <a:ext cx="1132749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1" name="Straight Connector 10"/>
          <p:cNvCxnSpPr/>
          <p:nvPr userDrawn="1"/>
        </p:nvCxnSpPr>
        <p:spPr>
          <a:xfrm>
            <a:off x="428625" y="31567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314008" y="6109816"/>
            <a:ext cx="1440364" cy="550699"/>
          </a:xfrm>
          <a:prstGeom prst="rect">
            <a:avLst/>
          </a:prstGeom>
        </p:spPr>
      </p:pic>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345374" y="45466"/>
            <a:ext cx="4649478" cy="307777"/>
          </a:xfrm>
          <a:prstGeom prst="rect">
            <a:avLst/>
          </a:prstGeom>
          <a:noFill/>
        </p:spPr>
        <p:txBody>
          <a:bodyPr wrap="none" rtlCol="0">
            <a:spAutoFit/>
          </a:bodyPr>
          <a:lstStyle/>
          <a:p>
            <a:r>
              <a:rPr lang="en-US" sz="1400" b="1" dirty="0">
                <a:solidFill>
                  <a:srgbClr val="35372F"/>
                </a:solidFill>
                <a:latin typeface="+mj-lt"/>
                <a:cs typeface="Foco"/>
              </a:rPr>
              <a:t>EXPLORING THE NATURAL WORLD </a:t>
            </a:r>
            <a:r>
              <a:rPr lang="en-US" sz="1400" dirty="0">
                <a:solidFill>
                  <a:srgbClr val="35372F"/>
                </a:solidFill>
                <a:latin typeface="+mj-lt"/>
                <a:cs typeface="Foco"/>
              </a:rPr>
              <a:t>| Changing</a:t>
            </a:r>
            <a:r>
              <a:rPr lang="en-US" sz="1400" baseline="0" dirty="0">
                <a:solidFill>
                  <a:srgbClr val="35372F"/>
                </a:solidFill>
                <a:latin typeface="+mj-lt"/>
                <a:cs typeface="Foco"/>
              </a:rPr>
              <a:t> Climates – Y7&amp;8</a:t>
            </a:r>
            <a:endParaRPr lang="en-US" sz="1400" dirty="0">
              <a:solidFill>
                <a:srgbClr val="35372F"/>
              </a:solidFill>
              <a:latin typeface="+mj-lt"/>
            </a:endParaRPr>
          </a:p>
        </p:txBody>
      </p:sp>
      <p:sp>
        <p:nvSpPr>
          <p:cNvPr id="5" name="TextBox 4">
            <a:extLst>
              <a:ext uri="{FF2B5EF4-FFF2-40B4-BE49-F238E27FC236}">
                <a16:creationId xmlns:a16="http://schemas.microsoft.com/office/drawing/2014/main" id="{82127BE8-809B-B5CB-7D7A-448DC83E64EC}"/>
              </a:ext>
            </a:extLst>
          </p:cNvPr>
          <p:cNvSpPr txBox="1"/>
          <p:nvPr userDrawn="1"/>
        </p:nvSpPr>
        <p:spPr>
          <a:xfrm>
            <a:off x="9664287" y="6541834"/>
            <a:ext cx="3113445" cy="2840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2823"/>
                </a:solidFill>
                <a:effectLst/>
                <a:uLnTx/>
                <a:uFillTx/>
                <a:latin typeface="Calibri" panose="020F0502020204030204"/>
                <a:ea typeface="+mn-ea"/>
                <a:cs typeface="+mn-cs"/>
              </a:rPr>
              <a:t>© ThoughtBox Education 2023-4</a:t>
            </a:r>
          </a:p>
        </p:txBody>
      </p:sp>
    </p:spTree>
    <p:extLst>
      <p:ext uri="{BB962C8B-B14F-4D97-AF65-F5344CB8AC3E}">
        <p14:creationId xmlns:p14="http://schemas.microsoft.com/office/powerpoint/2010/main" val="29238792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0205"/>
            <a:ext cx="11349908" cy="11909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1037" y="1825625"/>
            <a:ext cx="1132749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1" name="Straight Connector 10"/>
          <p:cNvCxnSpPr/>
          <p:nvPr userDrawn="1"/>
        </p:nvCxnSpPr>
        <p:spPr>
          <a:xfrm>
            <a:off x="428625" y="31567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14008" y="6109816"/>
            <a:ext cx="1440364" cy="550699"/>
          </a:xfrm>
          <a:prstGeom prst="rect">
            <a:avLst/>
          </a:prstGeom>
        </p:spPr>
      </p:pic>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9430BBE-4509-46C0-C5CB-DEF069E6D420}"/>
              </a:ext>
            </a:extLst>
          </p:cNvPr>
          <p:cNvSpPr txBox="1"/>
          <p:nvPr userDrawn="1"/>
        </p:nvSpPr>
        <p:spPr>
          <a:xfrm>
            <a:off x="9664287" y="6541834"/>
            <a:ext cx="3113445" cy="2840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2823"/>
                </a:solidFill>
                <a:effectLst/>
                <a:uLnTx/>
                <a:uFillTx/>
                <a:latin typeface="Calibri" panose="020F0502020204030204"/>
                <a:ea typeface="+mn-ea"/>
                <a:cs typeface="+mn-cs"/>
              </a:rPr>
              <a:t>© ThoughtBox Education 2023-4</a:t>
            </a:r>
          </a:p>
        </p:txBody>
      </p:sp>
      <p:sp>
        <p:nvSpPr>
          <p:cNvPr id="7" name="TextBox 6">
            <a:extLst>
              <a:ext uri="{FF2B5EF4-FFF2-40B4-BE49-F238E27FC236}">
                <a16:creationId xmlns:a16="http://schemas.microsoft.com/office/drawing/2014/main" id="{701261AA-5467-7D2D-6729-856A721D70D8}"/>
              </a:ext>
            </a:extLst>
          </p:cNvPr>
          <p:cNvSpPr txBox="1"/>
          <p:nvPr userDrawn="1"/>
        </p:nvSpPr>
        <p:spPr>
          <a:xfrm>
            <a:off x="345374" y="45466"/>
            <a:ext cx="5470215" cy="307777"/>
          </a:xfrm>
          <a:prstGeom prst="rect">
            <a:avLst/>
          </a:prstGeom>
          <a:noFill/>
        </p:spPr>
        <p:txBody>
          <a:bodyPr wrap="none" rtlCol="0">
            <a:spAutoFit/>
          </a:bodyPr>
          <a:lstStyle/>
          <a:p>
            <a:r>
              <a:rPr lang="en-US" sz="1400" b="1" dirty="0">
                <a:solidFill>
                  <a:srgbClr val="35372F"/>
                </a:solidFill>
                <a:latin typeface="+mj-lt"/>
                <a:cs typeface="Foco"/>
              </a:rPr>
              <a:t>EXPLORING THE NATURAL WORLD </a:t>
            </a:r>
            <a:r>
              <a:rPr lang="en-US" sz="1400" dirty="0">
                <a:solidFill>
                  <a:srgbClr val="35372F"/>
                </a:solidFill>
                <a:latin typeface="+mj-lt"/>
                <a:cs typeface="Foco"/>
              </a:rPr>
              <a:t>| Changing</a:t>
            </a:r>
            <a:r>
              <a:rPr lang="en-US" sz="1400" baseline="0" dirty="0">
                <a:solidFill>
                  <a:srgbClr val="35372F"/>
                </a:solidFill>
                <a:latin typeface="+mj-lt"/>
                <a:cs typeface="Foco"/>
              </a:rPr>
              <a:t> Climates – Y7&amp;8 </a:t>
            </a:r>
            <a:r>
              <a:rPr lang="en-US" sz="1400" dirty="0">
                <a:solidFill>
                  <a:srgbClr val="35372F"/>
                </a:solidFill>
                <a:latin typeface="+mj-lt"/>
                <a:cs typeface="Foco"/>
              </a:rPr>
              <a:t>| Lesson 3 </a:t>
            </a:r>
            <a:endParaRPr lang="en-US" sz="1400" dirty="0">
              <a:solidFill>
                <a:srgbClr val="35372F"/>
              </a:solidFill>
              <a:latin typeface="+mj-lt"/>
            </a:endParaRPr>
          </a:p>
        </p:txBody>
      </p:sp>
    </p:spTree>
    <p:extLst>
      <p:ext uri="{BB962C8B-B14F-4D97-AF65-F5344CB8AC3E}">
        <p14:creationId xmlns:p14="http://schemas.microsoft.com/office/powerpoint/2010/main" val="183433101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0205"/>
            <a:ext cx="11349908" cy="11909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1037" y="1825625"/>
            <a:ext cx="1132749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1" name="Straight Connector 10"/>
          <p:cNvCxnSpPr/>
          <p:nvPr userDrawn="1"/>
        </p:nvCxnSpPr>
        <p:spPr>
          <a:xfrm>
            <a:off x="428625" y="315675"/>
            <a:ext cx="11349908" cy="1638"/>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pic>
        <p:nvPicPr>
          <p:cNvPr id="15" name="Picture 14" descr="TB_Logo_v1.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14008" y="6109816"/>
            <a:ext cx="1440364" cy="550699"/>
          </a:xfrm>
          <a:prstGeom prst="rect">
            <a:avLst/>
          </a:prstGeom>
        </p:spPr>
      </p:pic>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345374" y="45466"/>
            <a:ext cx="5470215" cy="307777"/>
          </a:xfrm>
          <a:prstGeom prst="rect">
            <a:avLst/>
          </a:prstGeom>
          <a:noFill/>
        </p:spPr>
        <p:txBody>
          <a:bodyPr wrap="none" rtlCol="0">
            <a:spAutoFit/>
          </a:bodyPr>
          <a:lstStyle/>
          <a:p>
            <a:r>
              <a:rPr lang="en-US" sz="1400" b="1" dirty="0">
                <a:solidFill>
                  <a:srgbClr val="35372F"/>
                </a:solidFill>
                <a:latin typeface="+mj-lt"/>
                <a:cs typeface="Foco"/>
              </a:rPr>
              <a:t>EXPLORING THE NATURAL WORLD </a:t>
            </a:r>
            <a:r>
              <a:rPr lang="en-US" sz="1400" dirty="0">
                <a:solidFill>
                  <a:srgbClr val="35372F"/>
                </a:solidFill>
                <a:latin typeface="+mj-lt"/>
                <a:cs typeface="Foco"/>
              </a:rPr>
              <a:t>| Changing</a:t>
            </a:r>
            <a:r>
              <a:rPr lang="en-US" sz="1400" baseline="0" dirty="0">
                <a:solidFill>
                  <a:srgbClr val="35372F"/>
                </a:solidFill>
                <a:latin typeface="+mj-lt"/>
                <a:cs typeface="Foco"/>
              </a:rPr>
              <a:t> Climates – Y7&amp;8 </a:t>
            </a:r>
            <a:r>
              <a:rPr lang="en-US" sz="1400" dirty="0">
                <a:solidFill>
                  <a:srgbClr val="35372F"/>
                </a:solidFill>
                <a:latin typeface="+mj-lt"/>
                <a:cs typeface="Foco"/>
              </a:rPr>
              <a:t>| Lesson 1 </a:t>
            </a:r>
            <a:endParaRPr lang="en-US" sz="1400" dirty="0">
              <a:solidFill>
                <a:srgbClr val="35372F"/>
              </a:solidFill>
              <a:latin typeface="+mj-lt"/>
            </a:endParaRPr>
          </a:p>
        </p:txBody>
      </p:sp>
      <p:sp>
        <p:nvSpPr>
          <p:cNvPr id="5" name="TextBox 4">
            <a:extLst>
              <a:ext uri="{FF2B5EF4-FFF2-40B4-BE49-F238E27FC236}">
                <a16:creationId xmlns:a16="http://schemas.microsoft.com/office/drawing/2014/main" id="{181A271A-1579-5731-E890-4C2CCDD38347}"/>
              </a:ext>
            </a:extLst>
          </p:cNvPr>
          <p:cNvSpPr txBox="1"/>
          <p:nvPr userDrawn="1"/>
        </p:nvSpPr>
        <p:spPr>
          <a:xfrm>
            <a:off x="9664287" y="6541834"/>
            <a:ext cx="3113445" cy="2840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2823"/>
                </a:solidFill>
                <a:effectLst/>
                <a:uLnTx/>
                <a:uFillTx/>
                <a:latin typeface="Calibri" panose="020F0502020204030204"/>
                <a:ea typeface="+mn-ea"/>
                <a:cs typeface="+mn-cs"/>
              </a:rPr>
              <a:t>© ThoughtBox Education 2023-4</a:t>
            </a:r>
          </a:p>
        </p:txBody>
      </p:sp>
    </p:spTree>
    <p:extLst>
      <p:ext uri="{BB962C8B-B14F-4D97-AF65-F5344CB8AC3E}">
        <p14:creationId xmlns:p14="http://schemas.microsoft.com/office/powerpoint/2010/main" val="48275791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static1.squarespace.com/static/595caeca2e69cf0e4a94010f/t/5dcabfdace46be03a1af49a2/1573568480218/Stork.pdf" TargetMode="External"/><Relationship Id="rId13" Type="http://schemas.openxmlformats.org/officeDocument/2006/relationships/image" Target="../media/image13.jpeg"/><Relationship Id="rId3" Type="http://schemas.openxmlformats.org/officeDocument/2006/relationships/image" Target="../media/image7.jpg"/><Relationship Id="rId7" Type="http://schemas.openxmlformats.org/officeDocument/2006/relationships/image" Target="../media/image9.jpeg"/><Relationship Id="rId12" Type="http://schemas.openxmlformats.org/officeDocument/2006/relationships/hyperlink" Target="https://static1.squarespace.com/static/595caeca2e69cf0e4a94010f/t/5dcabe6edf064e3939994a49/1573568114353/Interviewer.pdf" TargetMode="External"/><Relationship Id="rId2" Type="http://schemas.openxmlformats.org/officeDocument/2006/relationships/hyperlink" Target="https://static1.squarespace.com/static/595caeca2e69cf0e4a94010f/t/5dcabef20d9d6f0ff662ab13/1573568247287/Bark+Beetle.pdf" TargetMode="External"/><Relationship Id="rId1" Type="http://schemas.openxmlformats.org/officeDocument/2006/relationships/slideLayout" Target="../slideLayouts/slideLayout2.xml"/><Relationship Id="rId6" Type="http://schemas.openxmlformats.org/officeDocument/2006/relationships/hyperlink" Target="https://static1.squarespace.com/static/595caeca2e69cf0e4a94010f/t/5dcabe9bce46be03a1af2757/1573568158756/Polar+Bear.pdf" TargetMode="External"/><Relationship Id="rId11" Type="http://schemas.openxmlformats.org/officeDocument/2006/relationships/image" Target="../media/image12.jpeg"/><Relationship Id="rId5" Type="http://schemas.openxmlformats.org/officeDocument/2006/relationships/image" Target="../media/image8.jpeg"/><Relationship Id="rId10" Type="http://schemas.openxmlformats.org/officeDocument/2006/relationships/hyperlink" Target="https://static1.squarespace.com/static/595caeca2e69cf0e4a94010f/t/5dcabec0e381d24d49fc63e4/1573568195461/Eucalyptus.pdf" TargetMode="External"/><Relationship Id="rId4" Type="http://schemas.openxmlformats.org/officeDocument/2006/relationships/hyperlink" Target="https://static1.squarespace.com/static/595caeca2e69cf0e4a94010f/t/5dcabee1c0e2e83d2a54a790/1573568228599/Koala.pdf" TargetMode="External"/><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hyperlink" Target="https://static1.squarespace.com/static/595caeca2e69cf0e4a94010f/t/5dcabee1c0e2e83d2a54a790/1573568228599/Koala.pdf" TargetMode="External"/><Relationship Id="rId13"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6.jpeg"/><Relationship Id="rId12" Type="http://schemas.openxmlformats.org/officeDocument/2006/relationships/hyperlink" Target="https://static1.squarespace.com/static/595caeca2e69cf0e4a94010f/t/5dcabec0e381d24d49fc63e4/1573568195461/Eucalyptus.pdf" TargetMode="External"/><Relationship Id="rId2" Type="http://schemas.openxmlformats.org/officeDocument/2006/relationships/hyperlink" Target="https://static1.squarespace.com/static/595caeca2e69cf0e4a94010f/t/5dcabef20d9d6f0ff662ab13/1573568247287/Bark+Beetle.pdf" TargetMode="External"/><Relationship Id="rId1" Type="http://schemas.openxmlformats.org/officeDocument/2006/relationships/slideLayout" Target="../slideLayouts/slideLayout2.xml"/><Relationship Id="rId6" Type="http://schemas.openxmlformats.org/officeDocument/2006/relationships/hyperlink" Target="https://static1.squarespace.com/static/595caeca2e69cf0e4a94010f/t/5dcabe6edf064e3939994a49/1573568114353/Interviewer.pdf" TargetMode="External"/><Relationship Id="rId11" Type="http://schemas.openxmlformats.org/officeDocument/2006/relationships/image" Target="../media/image18.jpeg"/><Relationship Id="rId5" Type="http://schemas.openxmlformats.org/officeDocument/2006/relationships/image" Target="../media/image15.jpeg"/><Relationship Id="rId10" Type="http://schemas.openxmlformats.org/officeDocument/2006/relationships/hyperlink" Target="https://static1.squarespace.com/static/595caeca2e69cf0e4a94010f/t/5dcabfdace46be03a1af49a2/1573568480218/Stork.pdf" TargetMode="External"/><Relationship Id="rId4" Type="http://schemas.openxmlformats.org/officeDocument/2006/relationships/hyperlink" Target="https://static1.squarespace.com/static/595caeca2e69cf0e4a94010f/t/5dcabe9bce46be03a1af2757/1573568158756/Polar+Bear.pdf" TargetMode="External"/><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thoughtboxeducation.com/resources"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hyperlink" Target="http://www.thoughtboxeducation.com/resources"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static1.squarespace.com/static/595caeca2e69cf0e4a94010f/t/5dcac1470d9d6f0ff662f11e/1573568841181/Week+3+-+Fact+sheets-+Animal+Panel+discussion.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s://pngimg.com/download/20692"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s://www.bbc.co.uk/bbcthree/article/b2e7ee32-ad28-4ec4-89aa-a8b8c98f95a5"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youtu.be/5JCm5FY-dE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ixabay.com/en/stickman-stick-figure-man-blue-25574/"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thoughtboxeducation.com/climate-resources" TargetMode="External"/><Relationship Id="rId2" Type="http://schemas.openxmlformats.org/officeDocument/2006/relationships/hyperlink" Target="https://www.thoughtboxhub.com/sign_up?plan_id=495851"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youtu.be/9h7P8gWpolQ"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52" y="208381"/>
            <a:ext cx="1979398" cy="794154"/>
          </a:xfrm>
          <a:prstGeom prst="rect">
            <a:avLst/>
          </a:prstGeom>
        </p:spPr>
      </p:pic>
      <p:sp>
        <p:nvSpPr>
          <p:cNvPr id="9" name="TextBox 8">
            <a:extLst>
              <a:ext uri="{FF2B5EF4-FFF2-40B4-BE49-F238E27FC236}">
                <a16:creationId xmlns:a16="http://schemas.microsoft.com/office/drawing/2014/main" id="{EAFB88AB-4F2B-425E-A625-FDFDA5D378E1}"/>
              </a:ext>
            </a:extLst>
          </p:cNvPr>
          <p:cNvSpPr txBox="1"/>
          <p:nvPr/>
        </p:nvSpPr>
        <p:spPr>
          <a:xfrm>
            <a:off x="2113551" y="5126719"/>
            <a:ext cx="10078450"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Foco" panose="020B0504050202020203" pitchFamily="34" charset="0"/>
                <a:ea typeface="+mn-ea"/>
                <a:cs typeface="+mn-cs"/>
              </a:rPr>
              <a:t>CHANGING CLIMATES</a:t>
            </a:r>
            <a:endParaRPr kumimoji="0" lang="en-GB" sz="5400" b="1" i="0" u="none" strike="noStrike" kern="1200" cap="none" spc="0" normalizeH="0" baseline="0" noProof="0" dirty="0">
              <a:ln>
                <a:noFill/>
              </a:ln>
              <a:solidFill>
                <a:prstClr val="white"/>
              </a:solidFill>
              <a:effectLst/>
              <a:uLnTx/>
              <a:uFillTx/>
              <a:latin typeface="Foco" panose="020B0504050202020203" pitchFamily="34" charset="0"/>
              <a:ea typeface="+mn-ea"/>
              <a:cs typeface="+mn-cs"/>
            </a:endParaRPr>
          </a:p>
        </p:txBody>
      </p:sp>
      <p:sp>
        <p:nvSpPr>
          <p:cNvPr id="10" name="Rectangle 9">
            <a:extLst>
              <a:ext uri="{FF2B5EF4-FFF2-40B4-BE49-F238E27FC236}">
                <a16:creationId xmlns:a16="http://schemas.microsoft.com/office/drawing/2014/main" id="{BAEF1955-1896-4A4C-B518-E011ABED5C6B}"/>
              </a:ext>
            </a:extLst>
          </p:cNvPr>
          <p:cNvSpPr/>
          <p:nvPr/>
        </p:nvSpPr>
        <p:spPr>
          <a:xfrm>
            <a:off x="7235687" y="6142382"/>
            <a:ext cx="4825946"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300" normalizeH="0" baseline="0" noProof="0" dirty="0">
                <a:ln>
                  <a:noFill/>
                </a:ln>
                <a:solidFill>
                  <a:srgbClr val="FEE725"/>
                </a:solidFill>
                <a:effectLst/>
                <a:uLnTx/>
                <a:uFillTx/>
                <a:latin typeface="Foco" panose="020B0504050202020203" pitchFamily="34" charset="0"/>
                <a:ea typeface="+mn-ea"/>
                <a:cs typeface="+mn-cs"/>
              </a:rPr>
              <a:t>EXPLORING THE NATURAL WORLD</a:t>
            </a:r>
            <a:endParaRPr kumimoji="0" lang="en-GB" sz="1800" b="0" i="0" u="none" strike="noStrike" kern="1200" cap="none" spc="300" normalizeH="0" baseline="0" noProof="0" dirty="0">
              <a:ln>
                <a:noFill/>
              </a:ln>
              <a:solidFill>
                <a:srgbClr val="FEE725"/>
              </a:solidFill>
              <a:effectLst/>
              <a:uLnTx/>
              <a:uFillTx/>
              <a:latin typeface="Foco" panose="020B0504050202020203" pitchFamily="34" charset="0"/>
              <a:ea typeface="+mn-ea"/>
              <a:cs typeface="+mn-cs"/>
            </a:endParaRPr>
          </a:p>
        </p:txBody>
      </p:sp>
      <p:sp>
        <p:nvSpPr>
          <p:cNvPr id="11" name="Rectangle 10">
            <a:extLst>
              <a:ext uri="{FF2B5EF4-FFF2-40B4-BE49-F238E27FC236}">
                <a16:creationId xmlns:a16="http://schemas.microsoft.com/office/drawing/2014/main" id="{E6942A61-34D0-4E95-A38C-CBE395553811}"/>
              </a:ext>
            </a:extLst>
          </p:cNvPr>
          <p:cNvSpPr/>
          <p:nvPr/>
        </p:nvSpPr>
        <p:spPr>
          <a:xfrm>
            <a:off x="3600893" y="5126719"/>
            <a:ext cx="8591107" cy="160898"/>
          </a:xfrm>
          <a:prstGeom prst="rect">
            <a:avLst/>
          </a:prstGeom>
          <a:solidFill>
            <a:srgbClr val="27A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Just Another Hand" panose="02000506000000020003" pitchFamily="2" charset="0"/>
              <a:ea typeface="Times New Roman" panose="02020603050405020304" pitchFamily="18" charset="0"/>
              <a:cs typeface="+mn-cs"/>
            </a:endParaRPr>
          </a:p>
        </p:txBody>
      </p:sp>
      <p:sp>
        <p:nvSpPr>
          <p:cNvPr id="7" name="TextBox 13">
            <a:extLst>
              <a:ext uri="{FF2B5EF4-FFF2-40B4-BE49-F238E27FC236}">
                <a16:creationId xmlns:a16="http://schemas.microsoft.com/office/drawing/2014/main" id="{0465AEA2-1AAD-43E7-A5D4-BF4FD990C93C}"/>
              </a:ext>
            </a:extLst>
          </p:cNvPr>
          <p:cNvSpPr txBox="1"/>
          <p:nvPr/>
        </p:nvSpPr>
        <p:spPr>
          <a:xfrm>
            <a:off x="7846075" y="143793"/>
            <a:ext cx="421177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co" panose="020B0504050202020203" pitchFamily="34" charset="0"/>
                <a:ea typeface="Times New Roman" panose="02020603050405020304" pitchFamily="18" charset="0"/>
                <a:cs typeface="Times New Roman" panose="02020603050405020304" pitchFamily="18" charset="0"/>
              </a:rPr>
              <a:t>YEARS 7&amp;8 | KS3</a:t>
            </a:r>
            <a:r>
              <a:rPr kumimoji="0" lang="en-GB"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 Ages 11-13</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Foco" panose="020B0504050202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9446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764" y="1139603"/>
            <a:ext cx="11405162" cy="4760454"/>
          </a:xfrm>
        </p:spPr>
        <p:txBody>
          <a:bodyPr>
            <a:normAutofit/>
          </a:bodyPr>
          <a:lstStyle/>
          <a:p>
            <a:pPr marL="0" indent="0">
              <a:buNone/>
            </a:pPr>
            <a:r>
              <a:rPr lang="en-GB" dirty="0">
                <a:solidFill>
                  <a:srgbClr val="35372F"/>
                </a:solidFill>
              </a:rPr>
              <a:t>We’re now going to explore how some creatures and habitats are affected by climate change through a creative exercise.</a:t>
            </a:r>
          </a:p>
          <a:p>
            <a:pPr marL="0" indent="0">
              <a:buNone/>
            </a:pPr>
            <a:br>
              <a:rPr lang="en-GB" dirty="0">
                <a:solidFill>
                  <a:srgbClr val="35372F"/>
                </a:solidFill>
              </a:rPr>
            </a:br>
            <a:r>
              <a:rPr lang="en-GB" dirty="0">
                <a:solidFill>
                  <a:srgbClr val="35372F"/>
                </a:solidFill>
              </a:rPr>
              <a:t>Working in groups of five or six, you’re going to hold a panel debate with several global experts to discuss </a:t>
            </a:r>
            <a:r>
              <a:rPr lang="en-GB" b="1" dirty="0">
                <a:solidFill>
                  <a:srgbClr val="35372F"/>
                </a:solidFill>
              </a:rPr>
              <a:t>the impact of the climate crisis</a:t>
            </a:r>
            <a:r>
              <a:rPr lang="en-GB" dirty="0">
                <a:solidFill>
                  <a:srgbClr val="35372F"/>
                </a:solidFill>
              </a:rPr>
              <a:t>.</a:t>
            </a:r>
          </a:p>
          <a:p>
            <a:pPr marL="0" indent="0">
              <a:buNone/>
            </a:pPr>
            <a:endParaRPr lang="en-GB" dirty="0">
              <a:solidFill>
                <a:srgbClr val="35372F"/>
              </a:solidFill>
            </a:endParaRPr>
          </a:p>
          <a:p>
            <a:r>
              <a:rPr lang="en-GB" dirty="0">
                <a:solidFill>
                  <a:srgbClr val="35372F"/>
                </a:solidFill>
              </a:rPr>
              <a:t> Each of you in your group will choose one of the character roles in the  following slide. </a:t>
            </a:r>
          </a:p>
          <a:p>
            <a:r>
              <a:rPr lang="en-GB" dirty="0">
                <a:solidFill>
                  <a:srgbClr val="35372F"/>
                </a:solidFill>
              </a:rPr>
              <a:t>This will be your character for the discussion and you will </a:t>
            </a:r>
            <a:r>
              <a:rPr lang="en-GB" b="1" dirty="0">
                <a:solidFill>
                  <a:srgbClr val="35372F"/>
                </a:solidFill>
              </a:rPr>
              <a:t>talk as though you were this expert. </a:t>
            </a:r>
          </a:p>
          <a:p>
            <a:pPr marL="0" indent="0">
              <a:buNone/>
            </a:pPr>
            <a:endParaRPr lang="en-GB" dirty="0"/>
          </a:p>
        </p:txBody>
      </p:sp>
    </p:spTree>
    <p:extLst>
      <p:ext uri="{BB962C8B-B14F-4D97-AF65-F5344CB8AC3E}">
        <p14:creationId xmlns:p14="http://schemas.microsoft.com/office/powerpoint/2010/main" val="3051900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hlinkClick r:id="rId2"/>
          </p:cNvPr>
          <p:cNvSpPr/>
          <p:nvPr/>
        </p:nvSpPr>
        <p:spPr>
          <a:xfrm>
            <a:off x="8387397" y="673983"/>
            <a:ext cx="2123853" cy="2174357"/>
          </a:xfrm>
          <a:prstGeom prst="ellipse">
            <a:avLst/>
          </a:prstGeom>
          <a:blipFill dpi="0" rotWithShape="1">
            <a:blip r:embed="rId3">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5372F"/>
              </a:solidFill>
            </a:endParaRPr>
          </a:p>
        </p:txBody>
      </p:sp>
      <p:sp>
        <p:nvSpPr>
          <p:cNvPr id="5" name="Oval 4">
            <a:hlinkClick r:id="rId4"/>
          </p:cNvPr>
          <p:cNvSpPr/>
          <p:nvPr/>
        </p:nvSpPr>
        <p:spPr>
          <a:xfrm>
            <a:off x="1327703" y="3533880"/>
            <a:ext cx="2297519" cy="2174357"/>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5372F"/>
              </a:solidFill>
            </a:endParaRPr>
          </a:p>
        </p:txBody>
      </p:sp>
      <p:sp>
        <p:nvSpPr>
          <p:cNvPr id="6" name="Oval 5">
            <a:hlinkClick r:id="rId6"/>
          </p:cNvPr>
          <p:cNvSpPr/>
          <p:nvPr/>
        </p:nvSpPr>
        <p:spPr>
          <a:xfrm>
            <a:off x="4891499" y="673983"/>
            <a:ext cx="2123853" cy="2174357"/>
          </a:xfrm>
          <a:prstGeom prst="ellipse">
            <a:avLst/>
          </a:prstGeom>
          <a:blipFill dpi="0" rotWithShape="1">
            <a:blip r:embed="rId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5372F"/>
              </a:solidFill>
            </a:endParaRPr>
          </a:p>
        </p:txBody>
      </p:sp>
      <p:sp>
        <p:nvSpPr>
          <p:cNvPr id="7" name="Oval 6">
            <a:hlinkClick r:id="rId8"/>
          </p:cNvPr>
          <p:cNvSpPr/>
          <p:nvPr/>
        </p:nvSpPr>
        <p:spPr>
          <a:xfrm>
            <a:off x="8387397" y="3533880"/>
            <a:ext cx="2123853" cy="2174357"/>
          </a:xfrm>
          <a:prstGeom prst="ellipse">
            <a:avLst/>
          </a:prstGeom>
          <a:blipFill dpi="0" rotWithShape="1">
            <a:blip r:embed="rId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5372F"/>
              </a:solidFill>
            </a:endParaRPr>
          </a:p>
        </p:txBody>
      </p:sp>
      <p:sp>
        <p:nvSpPr>
          <p:cNvPr id="8" name="Oval 7">
            <a:hlinkClick r:id="rId10"/>
          </p:cNvPr>
          <p:cNvSpPr/>
          <p:nvPr/>
        </p:nvSpPr>
        <p:spPr>
          <a:xfrm>
            <a:off x="4891499" y="3533880"/>
            <a:ext cx="2123853" cy="2174357"/>
          </a:xfrm>
          <a:prstGeom prst="ellipse">
            <a:avLst/>
          </a:prstGeom>
          <a:blipFill dpi="0" rotWithShape="1">
            <a:blip r:embed="rId11"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5372F"/>
              </a:solidFill>
            </a:endParaRPr>
          </a:p>
        </p:txBody>
      </p:sp>
      <p:sp>
        <p:nvSpPr>
          <p:cNvPr id="10" name="Oval 9">
            <a:hlinkClick r:id="rId12"/>
          </p:cNvPr>
          <p:cNvSpPr/>
          <p:nvPr/>
        </p:nvSpPr>
        <p:spPr>
          <a:xfrm flipH="1">
            <a:off x="1395601" y="673983"/>
            <a:ext cx="2123853" cy="2174357"/>
          </a:xfrm>
          <a:prstGeom prst="ellipse">
            <a:avLst/>
          </a:prstGeom>
          <a:blipFill dpi="0" rotWithShape="1">
            <a:blip r:embed="rId13" cstate="email">
              <a:extLst>
                <a:ext uri="{28A0092B-C50C-407E-A947-70E740481C1C}">
                  <a14:useLocalDpi xmlns:a14="http://schemas.microsoft.com/office/drawing/2010/main"/>
                </a:ext>
              </a:extLst>
            </a:blip>
            <a:srcRect/>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5372F"/>
              </a:solidFill>
            </a:endParaRPr>
          </a:p>
        </p:txBody>
      </p:sp>
      <p:sp>
        <p:nvSpPr>
          <p:cNvPr id="11" name="TextBox 10"/>
          <p:cNvSpPr txBox="1"/>
          <p:nvPr/>
        </p:nvSpPr>
        <p:spPr>
          <a:xfrm>
            <a:off x="1617555" y="2900180"/>
            <a:ext cx="1679944" cy="369332"/>
          </a:xfrm>
          <a:prstGeom prst="rect">
            <a:avLst/>
          </a:prstGeom>
          <a:noFill/>
        </p:spPr>
        <p:txBody>
          <a:bodyPr wrap="square" rtlCol="0">
            <a:spAutoFit/>
          </a:bodyPr>
          <a:lstStyle/>
          <a:p>
            <a:r>
              <a:rPr lang="en-GB" b="1" dirty="0">
                <a:solidFill>
                  <a:srgbClr val="35372F"/>
                </a:solidFill>
              </a:rPr>
              <a:t>The interviewer</a:t>
            </a:r>
          </a:p>
        </p:txBody>
      </p:sp>
      <p:sp>
        <p:nvSpPr>
          <p:cNvPr id="12" name="TextBox 11"/>
          <p:cNvSpPr txBox="1"/>
          <p:nvPr/>
        </p:nvSpPr>
        <p:spPr>
          <a:xfrm>
            <a:off x="5113453" y="2848340"/>
            <a:ext cx="1679944" cy="369332"/>
          </a:xfrm>
          <a:prstGeom prst="rect">
            <a:avLst/>
          </a:prstGeom>
          <a:noFill/>
        </p:spPr>
        <p:txBody>
          <a:bodyPr wrap="square" rtlCol="0">
            <a:spAutoFit/>
          </a:bodyPr>
          <a:lstStyle/>
          <a:p>
            <a:pPr algn="ctr"/>
            <a:r>
              <a:rPr lang="en-GB" b="1" dirty="0">
                <a:solidFill>
                  <a:srgbClr val="35372F"/>
                </a:solidFill>
              </a:rPr>
              <a:t>A polar bear</a:t>
            </a:r>
          </a:p>
        </p:txBody>
      </p:sp>
      <p:sp>
        <p:nvSpPr>
          <p:cNvPr id="13" name="TextBox 12"/>
          <p:cNvSpPr txBox="1"/>
          <p:nvPr/>
        </p:nvSpPr>
        <p:spPr>
          <a:xfrm>
            <a:off x="8609351" y="2900180"/>
            <a:ext cx="1679944" cy="369332"/>
          </a:xfrm>
          <a:prstGeom prst="rect">
            <a:avLst/>
          </a:prstGeom>
          <a:noFill/>
        </p:spPr>
        <p:txBody>
          <a:bodyPr wrap="square" rtlCol="0">
            <a:spAutoFit/>
          </a:bodyPr>
          <a:lstStyle/>
          <a:p>
            <a:pPr algn="ctr"/>
            <a:r>
              <a:rPr lang="en-GB" b="1" dirty="0">
                <a:solidFill>
                  <a:srgbClr val="35372F"/>
                </a:solidFill>
              </a:rPr>
              <a:t>A bark beetle</a:t>
            </a:r>
          </a:p>
        </p:txBody>
      </p:sp>
      <p:sp>
        <p:nvSpPr>
          <p:cNvPr id="14" name="TextBox 13"/>
          <p:cNvSpPr txBox="1"/>
          <p:nvPr/>
        </p:nvSpPr>
        <p:spPr>
          <a:xfrm>
            <a:off x="1531611" y="5787939"/>
            <a:ext cx="1679944" cy="369332"/>
          </a:xfrm>
          <a:prstGeom prst="rect">
            <a:avLst/>
          </a:prstGeom>
          <a:noFill/>
        </p:spPr>
        <p:txBody>
          <a:bodyPr wrap="square" rtlCol="0">
            <a:spAutoFit/>
          </a:bodyPr>
          <a:lstStyle/>
          <a:p>
            <a:pPr algn="ctr"/>
            <a:r>
              <a:rPr lang="en-GB" b="1" dirty="0">
                <a:solidFill>
                  <a:srgbClr val="35372F"/>
                </a:solidFill>
              </a:rPr>
              <a:t>A koala bear</a:t>
            </a:r>
          </a:p>
        </p:txBody>
      </p:sp>
      <p:sp>
        <p:nvSpPr>
          <p:cNvPr id="15" name="TextBox 14"/>
          <p:cNvSpPr txBox="1"/>
          <p:nvPr/>
        </p:nvSpPr>
        <p:spPr>
          <a:xfrm>
            <a:off x="5005577" y="5787939"/>
            <a:ext cx="1901899" cy="369332"/>
          </a:xfrm>
          <a:prstGeom prst="rect">
            <a:avLst/>
          </a:prstGeom>
          <a:noFill/>
        </p:spPr>
        <p:txBody>
          <a:bodyPr wrap="square" rtlCol="0">
            <a:spAutoFit/>
          </a:bodyPr>
          <a:lstStyle/>
          <a:p>
            <a:pPr algn="ctr"/>
            <a:r>
              <a:rPr lang="en-GB" b="1" dirty="0">
                <a:solidFill>
                  <a:srgbClr val="35372F"/>
                </a:solidFill>
              </a:rPr>
              <a:t>A eucalyptus tree</a:t>
            </a:r>
          </a:p>
        </p:txBody>
      </p:sp>
      <p:sp>
        <p:nvSpPr>
          <p:cNvPr id="16" name="TextBox 15"/>
          <p:cNvSpPr txBox="1"/>
          <p:nvPr/>
        </p:nvSpPr>
        <p:spPr>
          <a:xfrm>
            <a:off x="8609351" y="5787939"/>
            <a:ext cx="1679944" cy="369332"/>
          </a:xfrm>
          <a:prstGeom prst="rect">
            <a:avLst/>
          </a:prstGeom>
          <a:noFill/>
        </p:spPr>
        <p:txBody>
          <a:bodyPr wrap="square" rtlCol="0">
            <a:spAutoFit/>
          </a:bodyPr>
          <a:lstStyle/>
          <a:p>
            <a:pPr algn="ctr"/>
            <a:r>
              <a:rPr lang="en-GB" b="1" dirty="0">
                <a:solidFill>
                  <a:srgbClr val="35372F"/>
                </a:solidFill>
              </a:rPr>
              <a:t>A stork</a:t>
            </a:r>
          </a:p>
        </p:txBody>
      </p:sp>
      <p:sp>
        <p:nvSpPr>
          <p:cNvPr id="2" name="CaixaDeTexto 1">
            <a:extLst>
              <a:ext uri="{FF2B5EF4-FFF2-40B4-BE49-F238E27FC236}">
                <a16:creationId xmlns:a16="http://schemas.microsoft.com/office/drawing/2014/main" id="{EA4A7831-2BEF-4C93-9D32-0092882D4BA8}"/>
              </a:ext>
            </a:extLst>
          </p:cNvPr>
          <p:cNvSpPr txBox="1"/>
          <p:nvPr/>
        </p:nvSpPr>
        <p:spPr>
          <a:xfrm>
            <a:off x="8134225" y="6157271"/>
            <a:ext cx="3783665" cy="369332"/>
          </a:xfrm>
          <a:prstGeom prst="rect">
            <a:avLst/>
          </a:prstGeom>
          <a:noFill/>
        </p:spPr>
        <p:txBody>
          <a:bodyPr wrap="none" rtlCol="0">
            <a:spAutoFit/>
          </a:bodyPr>
          <a:lstStyle/>
          <a:p>
            <a:r>
              <a:rPr lang="en-GB" i="1" dirty="0">
                <a:solidFill>
                  <a:srgbClr val="35372F"/>
                </a:solidFill>
                <a:latin typeface="+mj-lt"/>
              </a:rPr>
              <a:t>Instructions continue on the next slide.</a:t>
            </a:r>
          </a:p>
        </p:txBody>
      </p:sp>
    </p:spTree>
    <p:extLst>
      <p:ext uri="{BB962C8B-B14F-4D97-AF65-F5344CB8AC3E}">
        <p14:creationId xmlns:p14="http://schemas.microsoft.com/office/powerpoint/2010/main" val="416414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23530" y="455279"/>
            <a:ext cx="11357344" cy="987574"/>
          </a:xfrm>
        </p:spPr>
        <p:txBody>
          <a:bodyPr>
            <a:normAutofit/>
          </a:bodyPr>
          <a:lstStyle/>
          <a:p>
            <a:r>
              <a:rPr lang="en-GB" sz="4000" u="sng" dirty="0">
                <a:solidFill>
                  <a:srgbClr val="35372F"/>
                </a:solidFill>
              </a:rPr>
              <a:t>Planning and preparation:</a:t>
            </a:r>
          </a:p>
        </p:txBody>
      </p:sp>
      <p:sp>
        <p:nvSpPr>
          <p:cNvPr id="3" name="Content Placeholder 2"/>
          <p:cNvSpPr>
            <a:spLocks noGrp="1"/>
          </p:cNvSpPr>
          <p:nvPr>
            <p:ph idx="1"/>
          </p:nvPr>
        </p:nvSpPr>
        <p:spPr>
          <a:xfrm>
            <a:off x="411126" y="1425169"/>
            <a:ext cx="11337851" cy="4351338"/>
          </a:xfrm>
        </p:spPr>
        <p:txBody>
          <a:bodyPr/>
          <a:lstStyle/>
          <a:p>
            <a:pPr marL="0" indent="0">
              <a:buNone/>
            </a:pPr>
            <a:r>
              <a:rPr lang="en-GB" dirty="0">
                <a:solidFill>
                  <a:srgbClr val="35372F"/>
                </a:solidFill>
              </a:rPr>
              <a:t>The interviewer will hold a general discussion with the group, asking a series of questions to each of the panellists and also allowing for a general discussion amongst the group. </a:t>
            </a:r>
          </a:p>
          <a:p>
            <a:pPr marL="0" indent="0">
              <a:buNone/>
            </a:pPr>
            <a:endParaRPr lang="en-GB" dirty="0">
              <a:solidFill>
                <a:srgbClr val="35372F"/>
              </a:solidFill>
            </a:endParaRPr>
          </a:p>
          <a:p>
            <a:r>
              <a:rPr lang="en-GB" dirty="0">
                <a:solidFill>
                  <a:srgbClr val="35372F"/>
                </a:solidFill>
              </a:rPr>
              <a:t>Take five minutes to read the information sheet for your character to help you to get into your role and prepare for your discussion.  </a:t>
            </a:r>
          </a:p>
        </p:txBody>
      </p:sp>
      <p:sp>
        <p:nvSpPr>
          <p:cNvPr id="5" name="Rectangle 4"/>
          <p:cNvSpPr/>
          <p:nvPr/>
        </p:nvSpPr>
        <p:spPr>
          <a:xfrm>
            <a:off x="7267010" y="6033389"/>
            <a:ext cx="4566635" cy="369332"/>
          </a:xfrm>
          <a:prstGeom prst="rect">
            <a:avLst/>
          </a:prstGeom>
          <a:solidFill>
            <a:schemeClr val="bg1"/>
          </a:solidFill>
        </p:spPr>
        <p:txBody>
          <a:bodyPr wrap="none">
            <a:spAutoFit/>
          </a:bodyPr>
          <a:lstStyle/>
          <a:p>
            <a:r>
              <a:rPr lang="en-GB" i="1" dirty="0">
                <a:highlight>
                  <a:srgbClr val="FFFF00"/>
                </a:highlight>
                <a:latin typeface="+mj-lt"/>
              </a:rPr>
              <a:t>*Click on the image to download the fact sheet.</a:t>
            </a:r>
          </a:p>
        </p:txBody>
      </p:sp>
      <p:sp>
        <p:nvSpPr>
          <p:cNvPr id="6" name="Oval 5">
            <a:hlinkClick r:id="rId2"/>
          </p:cNvPr>
          <p:cNvSpPr/>
          <p:nvPr/>
        </p:nvSpPr>
        <p:spPr>
          <a:xfrm>
            <a:off x="4528090" y="4341242"/>
            <a:ext cx="1543715" cy="1600565"/>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hlinkClick r:id="rId4"/>
          </p:cNvPr>
          <p:cNvSpPr/>
          <p:nvPr/>
        </p:nvSpPr>
        <p:spPr>
          <a:xfrm>
            <a:off x="2641477" y="4326543"/>
            <a:ext cx="1543715" cy="1600565"/>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hlinkClick r:id="rId6"/>
          </p:cNvPr>
          <p:cNvSpPr/>
          <p:nvPr/>
        </p:nvSpPr>
        <p:spPr>
          <a:xfrm flipH="1">
            <a:off x="754864" y="4280873"/>
            <a:ext cx="1543715" cy="1600565"/>
          </a:xfrm>
          <a:prstGeom prst="ellipse">
            <a:avLst/>
          </a:prstGeom>
          <a:blipFill dpi="0" rotWithShape="1">
            <a:blip r:embed="rId7" cstate="email">
              <a:extLst>
                <a:ext uri="{28A0092B-C50C-407E-A947-70E740481C1C}">
                  <a14:useLocalDpi xmlns:a14="http://schemas.microsoft.com/office/drawing/2010/main"/>
                </a:ext>
              </a:extLst>
            </a:blip>
            <a:srcRect/>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hlinkClick r:id="rId8"/>
          </p:cNvPr>
          <p:cNvSpPr/>
          <p:nvPr/>
        </p:nvSpPr>
        <p:spPr>
          <a:xfrm>
            <a:off x="6300402" y="4297146"/>
            <a:ext cx="1647485" cy="1629962"/>
          </a:xfrm>
          <a:prstGeom prst="ellipse">
            <a:avLst/>
          </a:prstGeom>
          <a:blipFill dpi="0" rotWithShape="1">
            <a:blip r:embed="rId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hlinkClick r:id="rId10"/>
          </p:cNvPr>
          <p:cNvSpPr/>
          <p:nvPr/>
        </p:nvSpPr>
        <p:spPr>
          <a:xfrm>
            <a:off x="9906000" y="4266174"/>
            <a:ext cx="1522954" cy="1629962"/>
          </a:xfrm>
          <a:prstGeom prst="ellipse">
            <a:avLst/>
          </a:prstGeom>
          <a:blipFill dpi="0" rotWithShape="1">
            <a:blip r:embed="rId11"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hlinkClick r:id="rId12"/>
          </p:cNvPr>
          <p:cNvSpPr/>
          <p:nvPr/>
        </p:nvSpPr>
        <p:spPr>
          <a:xfrm>
            <a:off x="8176484" y="4280873"/>
            <a:ext cx="1522954" cy="1629962"/>
          </a:xfrm>
          <a:prstGeom prst="ellipse">
            <a:avLst/>
          </a:prstGeom>
          <a:blipFill dpi="0" rotWithShape="1">
            <a:blip r:embed="rId1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1804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54461" y="455279"/>
            <a:ext cx="11426413" cy="1190958"/>
          </a:xfrm>
        </p:spPr>
        <p:txBody>
          <a:bodyPr>
            <a:normAutofit/>
          </a:bodyPr>
          <a:lstStyle/>
          <a:p>
            <a:r>
              <a:rPr lang="en-GB" sz="4000" u="sng" dirty="0">
                <a:solidFill>
                  <a:srgbClr val="35372F"/>
                </a:solidFill>
              </a:rPr>
              <a:t>The panel debate: The impacts of climate change:</a:t>
            </a:r>
          </a:p>
        </p:txBody>
      </p:sp>
      <p:sp>
        <p:nvSpPr>
          <p:cNvPr id="3" name="Content Placeholder 2"/>
          <p:cNvSpPr>
            <a:spLocks noGrp="1"/>
          </p:cNvSpPr>
          <p:nvPr>
            <p:ph idx="1"/>
          </p:nvPr>
        </p:nvSpPr>
        <p:spPr>
          <a:xfrm>
            <a:off x="374073" y="1698574"/>
            <a:ext cx="11406801" cy="1003062"/>
          </a:xfrm>
        </p:spPr>
        <p:txBody>
          <a:bodyPr>
            <a:normAutofit/>
          </a:bodyPr>
          <a:lstStyle/>
          <a:p>
            <a:r>
              <a:rPr lang="en-GB" dirty="0">
                <a:solidFill>
                  <a:srgbClr val="35372F"/>
                </a:solidFill>
              </a:rPr>
              <a:t>Working in groups, you are all now going to hold your panel discussion on the climate crisis, talking amongst the characters* at your table.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3298" y="4720869"/>
            <a:ext cx="9931245" cy="1329043"/>
          </a:xfrm>
          <a:prstGeom prst="rect">
            <a:avLst/>
          </a:prstGeom>
        </p:spPr>
      </p:pic>
      <p:sp>
        <p:nvSpPr>
          <p:cNvPr id="8" name="CaixaDeTexto 7">
            <a:extLst>
              <a:ext uri="{FF2B5EF4-FFF2-40B4-BE49-F238E27FC236}">
                <a16:creationId xmlns:a16="http://schemas.microsoft.com/office/drawing/2014/main" id="{993687A3-1A11-447B-BF11-F403633CA7B3}"/>
              </a:ext>
            </a:extLst>
          </p:cNvPr>
          <p:cNvSpPr txBox="1"/>
          <p:nvPr/>
        </p:nvSpPr>
        <p:spPr>
          <a:xfrm>
            <a:off x="369740" y="2863022"/>
            <a:ext cx="8898952" cy="1384995"/>
          </a:xfrm>
          <a:prstGeom prst="rect">
            <a:avLst/>
          </a:prstGeom>
          <a:noFill/>
        </p:spPr>
        <p:txBody>
          <a:bodyPr wrap="square">
            <a:spAutoFit/>
          </a:bodyPr>
          <a:lstStyle/>
          <a:p>
            <a:r>
              <a:rPr kumimoji="0" lang="en-GB" sz="2800" b="0" i="0" u="none" strike="noStrike" kern="1200" cap="none" spc="0" normalizeH="0" baseline="0" noProof="0" dirty="0">
                <a:ln>
                  <a:noFill/>
                </a:ln>
                <a:solidFill>
                  <a:srgbClr val="35372F"/>
                </a:solidFill>
                <a:effectLst/>
                <a:uLnTx/>
                <a:uFillTx/>
                <a:latin typeface="Calibri Light" panose="020F0302020204030204"/>
                <a:ea typeface="+mn-ea"/>
                <a:cs typeface="+mn-cs"/>
              </a:rPr>
              <a:t>NB: Make sure you listen carefully to what each panellist has to say – it could be helpful to make notes as they are talking so you can respond to their points in your own discussions. </a:t>
            </a:r>
            <a:endParaRPr lang="en-GB" dirty="0"/>
          </a:p>
        </p:txBody>
      </p:sp>
      <p:sp>
        <p:nvSpPr>
          <p:cNvPr id="9" name="Fluxograma: Conector 8">
            <a:extLst>
              <a:ext uri="{FF2B5EF4-FFF2-40B4-BE49-F238E27FC236}">
                <a16:creationId xmlns:a16="http://schemas.microsoft.com/office/drawing/2014/main" id="{37BAA388-2E15-41EB-9B45-5857A8A513B3}"/>
              </a:ext>
            </a:extLst>
          </p:cNvPr>
          <p:cNvSpPr/>
          <p:nvPr/>
        </p:nvSpPr>
        <p:spPr>
          <a:xfrm>
            <a:off x="9448800" y="2452255"/>
            <a:ext cx="2151965" cy="1946563"/>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35372F"/>
                </a:solidFill>
              </a:rPr>
              <a:t>*Remember to stay in character talk as though you were this expert!</a:t>
            </a:r>
          </a:p>
        </p:txBody>
      </p:sp>
    </p:spTree>
    <p:extLst>
      <p:ext uri="{BB962C8B-B14F-4D97-AF65-F5344CB8AC3E}">
        <p14:creationId xmlns:p14="http://schemas.microsoft.com/office/powerpoint/2010/main" val="293514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3CAFC-958A-4CA7-80EF-1D903A929003}"/>
              </a:ext>
            </a:extLst>
          </p:cNvPr>
          <p:cNvSpPr>
            <a:spLocks noGrp="1"/>
          </p:cNvSpPr>
          <p:nvPr>
            <p:ph type="title"/>
          </p:nvPr>
        </p:nvSpPr>
        <p:spPr>
          <a:xfrm>
            <a:off x="509506" y="3794699"/>
            <a:ext cx="11456017" cy="1190958"/>
          </a:xfrm>
        </p:spPr>
        <p:txBody>
          <a:bodyPr>
            <a:normAutofit/>
          </a:bodyPr>
          <a:lstStyle/>
          <a:p>
            <a:r>
              <a:rPr lang="en-GB" sz="2800" dirty="0">
                <a:solidFill>
                  <a:srgbClr val="35372F"/>
                </a:solidFill>
              </a:rPr>
              <a:t>After the discussion, have one person from each group share some reflections from their group.</a:t>
            </a:r>
          </a:p>
        </p:txBody>
      </p:sp>
      <p:pic>
        <p:nvPicPr>
          <p:cNvPr id="4" name="Content Placeholder 3">
            <a:extLst>
              <a:ext uri="{FF2B5EF4-FFF2-40B4-BE49-F238E27FC236}">
                <a16:creationId xmlns:a16="http://schemas.microsoft.com/office/drawing/2014/main" id="{8B74940F-7F67-4769-A197-C4DA249F41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3432" y="1123729"/>
            <a:ext cx="2825136" cy="2825136"/>
          </a:xfrm>
          <a:prstGeom prst="rect">
            <a:avLst/>
          </a:prstGeom>
        </p:spPr>
      </p:pic>
      <p:sp>
        <p:nvSpPr>
          <p:cNvPr id="6" name="CaixaDeTexto 5">
            <a:extLst>
              <a:ext uri="{FF2B5EF4-FFF2-40B4-BE49-F238E27FC236}">
                <a16:creationId xmlns:a16="http://schemas.microsoft.com/office/drawing/2014/main" id="{3355FCE2-ADB4-4BE2-AE58-E341C8B25521}"/>
              </a:ext>
            </a:extLst>
          </p:cNvPr>
          <p:cNvSpPr txBox="1"/>
          <p:nvPr/>
        </p:nvSpPr>
        <p:spPr>
          <a:xfrm>
            <a:off x="4797761" y="1823497"/>
            <a:ext cx="2596477" cy="1384995"/>
          </a:xfrm>
          <a:prstGeom prst="rect">
            <a:avLst/>
          </a:prstGeom>
          <a:noFill/>
        </p:spPr>
        <p:txBody>
          <a:bodyPr wrap="square">
            <a:spAutoFit/>
          </a:bodyPr>
          <a:lstStyle/>
          <a:p>
            <a:pPr algn="ctr"/>
            <a:r>
              <a:rPr lang="en-GB" sz="2800" dirty="0">
                <a:solidFill>
                  <a:srgbClr val="35372F"/>
                </a:solidFill>
                <a:latin typeface="+mj-lt"/>
              </a:rPr>
              <a:t>How was this experience for you? </a:t>
            </a:r>
          </a:p>
        </p:txBody>
      </p:sp>
      <p:pic>
        <p:nvPicPr>
          <p:cNvPr id="9" name="Picture 3">
            <a:extLst>
              <a:ext uri="{FF2B5EF4-FFF2-40B4-BE49-F238E27FC236}">
                <a16:creationId xmlns:a16="http://schemas.microsoft.com/office/drawing/2014/main" id="{9982A182-F8D3-4AEF-8E47-C9C2AC4D5A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4134" y="4988462"/>
            <a:ext cx="9931245" cy="1329043"/>
          </a:xfrm>
          <a:prstGeom prst="rect">
            <a:avLst/>
          </a:prstGeom>
        </p:spPr>
      </p:pic>
    </p:spTree>
    <p:extLst>
      <p:ext uri="{BB962C8B-B14F-4D97-AF65-F5344CB8AC3E}">
        <p14:creationId xmlns:p14="http://schemas.microsoft.com/office/powerpoint/2010/main" val="3961294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7DE114E-54B9-405D-A016-1319A6E8D4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8" name="Oval 10">
            <a:extLst>
              <a:ext uri="{FF2B5EF4-FFF2-40B4-BE49-F238E27FC236}">
                <a16:creationId xmlns:a16="http://schemas.microsoft.com/office/drawing/2014/main" id="{480DED8D-0DEF-4ADA-9F19-5217ADD6F793}"/>
              </a:ext>
            </a:extLst>
          </p:cNvPr>
          <p:cNvSpPr/>
          <p:nvPr/>
        </p:nvSpPr>
        <p:spPr>
          <a:xfrm>
            <a:off x="8093581" y="2559357"/>
            <a:ext cx="3958720" cy="3930343"/>
          </a:xfrm>
          <a:prstGeom prst="ellipse">
            <a:avLst/>
          </a:prstGeom>
          <a:solidFill>
            <a:schemeClr val="tx1">
              <a:alpha val="66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9" name="TextBox 11">
            <a:extLst>
              <a:ext uri="{FF2B5EF4-FFF2-40B4-BE49-F238E27FC236}">
                <a16:creationId xmlns:a16="http://schemas.microsoft.com/office/drawing/2014/main" id="{8B0C7077-D223-4CC5-8A1B-BAD456929B44}"/>
              </a:ext>
            </a:extLst>
          </p:cNvPr>
          <p:cNvSpPr txBox="1"/>
          <p:nvPr/>
        </p:nvSpPr>
        <p:spPr>
          <a:xfrm>
            <a:off x="8195536" y="4258238"/>
            <a:ext cx="3754810" cy="1015663"/>
          </a:xfrm>
          <a:prstGeom prst="rect">
            <a:avLst/>
          </a:prstGeom>
          <a:noFill/>
        </p:spPr>
        <p:txBody>
          <a:bodyPr wrap="square" rtlCol="0">
            <a:spAutoFit/>
          </a:bodyPr>
          <a:lstStyle/>
          <a:p>
            <a:pPr algn="ctr"/>
            <a:r>
              <a:rPr lang="en-GB" sz="2400" b="1" spc="300" dirty="0">
                <a:solidFill>
                  <a:prstClr val="white"/>
                </a:solidFill>
              </a:rPr>
              <a:t>THE WIDER IMPACT</a:t>
            </a:r>
          </a:p>
          <a:p>
            <a:pPr algn="ctr"/>
            <a:endParaRPr lang="en-GB" b="1" dirty="0">
              <a:solidFill>
                <a:srgbClr val="FEE725"/>
              </a:solidFill>
            </a:endParaRPr>
          </a:p>
          <a:p>
            <a:pPr algn="ctr"/>
            <a:r>
              <a:rPr lang="en-GB" b="1" spc="300" dirty="0">
                <a:solidFill>
                  <a:srgbClr val="FEE725"/>
                </a:solidFill>
              </a:rPr>
              <a:t>20 MINUTES </a:t>
            </a:r>
            <a:endParaRPr lang="en-GB" spc="300" dirty="0">
              <a:solidFill>
                <a:srgbClr val="FEE725"/>
              </a:solidFill>
            </a:endParaRPr>
          </a:p>
        </p:txBody>
      </p:sp>
    </p:spTree>
    <p:extLst>
      <p:ext uri="{BB962C8B-B14F-4D97-AF65-F5344CB8AC3E}">
        <p14:creationId xmlns:p14="http://schemas.microsoft.com/office/powerpoint/2010/main" val="2313709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074" y="862805"/>
            <a:ext cx="11337851" cy="5214145"/>
          </a:xfrm>
        </p:spPr>
        <p:txBody>
          <a:bodyPr>
            <a:normAutofit/>
          </a:bodyPr>
          <a:lstStyle/>
          <a:p>
            <a:pPr marL="0" indent="0">
              <a:buNone/>
            </a:pPr>
            <a:r>
              <a:rPr lang="en-GB" dirty="0">
                <a:solidFill>
                  <a:srgbClr val="35372F"/>
                </a:solidFill>
              </a:rPr>
              <a:t>We learned from the earlier video that some creatures are having to adapt to changing climates by moving, migrating or fleeing areas which are no longer habitable for them.  </a:t>
            </a:r>
          </a:p>
          <a:p>
            <a:pPr marL="0" indent="0">
              <a:buNone/>
            </a:pPr>
            <a:endParaRPr lang="en-GB" dirty="0">
              <a:solidFill>
                <a:srgbClr val="35372F"/>
              </a:solidFill>
            </a:endParaRPr>
          </a:p>
          <a:p>
            <a:pPr marL="0" indent="0">
              <a:buNone/>
            </a:pPr>
            <a:endParaRPr lang="en-GB" dirty="0">
              <a:solidFill>
                <a:srgbClr val="35372F"/>
              </a:solidFill>
            </a:endParaRPr>
          </a:p>
          <a:p>
            <a:pPr marL="0" indent="0">
              <a:buNone/>
            </a:pPr>
            <a:br>
              <a:rPr lang="en-GB" dirty="0">
                <a:solidFill>
                  <a:srgbClr val="35372F"/>
                </a:solidFill>
              </a:rPr>
            </a:br>
            <a:endParaRPr lang="en-GB" dirty="0">
              <a:solidFill>
                <a:srgbClr val="35372F"/>
              </a:solidFill>
            </a:endParaRPr>
          </a:p>
          <a:p>
            <a:pPr marL="0" indent="0">
              <a:buNone/>
            </a:pPr>
            <a:endParaRPr lang="en-GB" dirty="0">
              <a:solidFill>
                <a:srgbClr val="35372F"/>
              </a:solidFill>
            </a:endParaRPr>
          </a:p>
          <a:p>
            <a:pPr marL="0" indent="0">
              <a:buNone/>
            </a:pPr>
            <a:r>
              <a:rPr lang="en-GB" dirty="0">
                <a:solidFill>
                  <a:srgbClr val="35372F"/>
                </a:solidFill>
              </a:rPr>
              <a:t>We are also seeing this same pattern in human behaviour, as different communities across the world are having to adapt to climate change and move, migrate or flee from the impact on their local contexts.</a:t>
            </a:r>
          </a:p>
        </p:txBody>
      </p:sp>
      <p:sp>
        <p:nvSpPr>
          <p:cNvPr id="4" name="Rectangle 3"/>
          <p:cNvSpPr/>
          <p:nvPr/>
        </p:nvSpPr>
        <p:spPr>
          <a:xfrm>
            <a:off x="6364132" y="2704521"/>
            <a:ext cx="2447925" cy="1477328"/>
          </a:xfrm>
          <a:prstGeom prst="rect">
            <a:avLst/>
          </a:prstGeom>
        </p:spPr>
        <p:txBody>
          <a:bodyPr wrap="square">
            <a:spAutoFit/>
          </a:bodyPr>
          <a:lstStyle/>
          <a:p>
            <a:pPr algn="ctr"/>
            <a:r>
              <a:rPr lang="en-GB" dirty="0">
                <a:solidFill>
                  <a:srgbClr val="35372F"/>
                </a:solidFill>
                <a:latin typeface="+mj-lt"/>
              </a:rPr>
              <a:t>Species are moving on average 11km higher up in their environments to find cooler climates every 10 years.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5434" y="2297333"/>
            <a:ext cx="2114550" cy="211455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86031" y="2297333"/>
            <a:ext cx="2219325" cy="2263334"/>
          </a:xfrm>
          <a:prstGeom prst="rect">
            <a:avLst/>
          </a:prstGeom>
        </p:spPr>
      </p:pic>
      <p:sp>
        <p:nvSpPr>
          <p:cNvPr id="7" name="Rectangle 6"/>
          <p:cNvSpPr/>
          <p:nvPr/>
        </p:nvSpPr>
        <p:spPr>
          <a:xfrm>
            <a:off x="750925" y="2644609"/>
            <a:ext cx="2463762" cy="1477328"/>
          </a:xfrm>
          <a:prstGeom prst="rect">
            <a:avLst/>
          </a:prstGeom>
        </p:spPr>
        <p:txBody>
          <a:bodyPr wrap="square">
            <a:spAutoFit/>
          </a:bodyPr>
          <a:lstStyle/>
          <a:p>
            <a:pPr algn="ctr"/>
            <a:r>
              <a:rPr lang="en-GB" dirty="0">
                <a:solidFill>
                  <a:srgbClr val="35372F"/>
                </a:solidFill>
                <a:latin typeface="+mj-lt"/>
              </a:rPr>
              <a:t>Species are moving on average 17km further north or south in the world to find cooler climates every 10 years.</a:t>
            </a:r>
          </a:p>
        </p:txBody>
      </p:sp>
      <p:sp>
        <p:nvSpPr>
          <p:cNvPr id="8" name="Up-Down Arrow 7"/>
          <p:cNvSpPr/>
          <p:nvPr/>
        </p:nvSpPr>
        <p:spPr>
          <a:xfrm>
            <a:off x="3169443" y="2668809"/>
            <a:ext cx="357186" cy="1371599"/>
          </a:xfrm>
          <a:prstGeom prst="upDown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5372F"/>
              </a:solidFill>
            </a:endParaRPr>
          </a:p>
        </p:txBody>
      </p:sp>
      <p:sp>
        <p:nvSpPr>
          <p:cNvPr id="9" name="Up Arrow 8"/>
          <p:cNvSpPr/>
          <p:nvPr/>
        </p:nvSpPr>
        <p:spPr>
          <a:xfrm>
            <a:off x="8812890" y="2573558"/>
            <a:ext cx="371475" cy="1466850"/>
          </a:xfrm>
          <a:prstGeom prst="up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5372F"/>
              </a:solidFill>
            </a:endParaRPr>
          </a:p>
        </p:txBody>
      </p:sp>
    </p:spTree>
    <p:extLst>
      <p:ext uri="{BB962C8B-B14F-4D97-AF65-F5344CB8AC3E}">
        <p14:creationId xmlns:p14="http://schemas.microsoft.com/office/powerpoint/2010/main" val="64451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3942" y="1540853"/>
            <a:ext cx="3504115" cy="3504115"/>
          </a:xfrm>
          <a:prstGeom prst="rect">
            <a:avLst/>
          </a:prstGeom>
        </p:spPr>
      </p:pic>
      <p:sp>
        <p:nvSpPr>
          <p:cNvPr id="5" name="TextBox 4"/>
          <p:cNvSpPr txBox="1"/>
          <p:nvPr/>
        </p:nvSpPr>
        <p:spPr>
          <a:xfrm>
            <a:off x="4795904" y="2169525"/>
            <a:ext cx="2600189" cy="2246769"/>
          </a:xfrm>
          <a:prstGeom prst="rect">
            <a:avLst/>
          </a:prstGeom>
          <a:noFill/>
        </p:spPr>
        <p:txBody>
          <a:bodyPr wrap="square" rtlCol="0">
            <a:spAutoFit/>
          </a:bodyPr>
          <a:lstStyle/>
          <a:p>
            <a:pPr algn="ctr"/>
            <a:r>
              <a:rPr lang="en-GB" sz="2800" dirty="0">
                <a:solidFill>
                  <a:srgbClr val="35372F"/>
                </a:solidFill>
                <a:latin typeface="Calibri Light" panose="020F0302020204030204"/>
              </a:rPr>
              <a:t>Do you know of any cases of humans moving because of climate change?</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64565" y="4056817"/>
            <a:ext cx="3589260" cy="2270316"/>
          </a:xfrm>
          <a:prstGeom prst="rect">
            <a:avLst/>
          </a:prstGeom>
        </p:spPr>
      </p:pic>
      <p:sp>
        <p:nvSpPr>
          <p:cNvPr id="2" name="CaixaDeTexto 1">
            <a:extLst>
              <a:ext uri="{FF2B5EF4-FFF2-40B4-BE49-F238E27FC236}">
                <a16:creationId xmlns:a16="http://schemas.microsoft.com/office/drawing/2014/main" id="{722AC292-D515-4F22-B80A-E23B4ECE5566}"/>
              </a:ext>
            </a:extLst>
          </p:cNvPr>
          <p:cNvSpPr txBox="1"/>
          <p:nvPr/>
        </p:nvSpPr>
        <p:spPr>
          <a:xfrm>
            <a:off x="404442" y="5412461"/>
            <a:ext cx="5779724" cy="523220"/>
          </a:xfrm>
          <a:prstGeom prst="rect">
            <a:avLst/>
          </a:prstGeom>
          <a:noFill/>
        </p:spPr>
        <p:txBody>
          <a:bodyPr wrap="none" rtlCol="0">
            <a:spAutoFit/>
          </a:bodyPr>
          <a:lstStyle/>
          <a:p>
            <a:r>
              <a:rPr lang="en-GB" sz="2800" dirty="0">
                <a:solidFill>
                  <a:srgbClr val="35372F"/>
                </a:solidFill>
                <a:latin typeface="+mj-lt"/>
              </a:rPr>
              <a:t>Think about some examples as a class.</a:t>
            </a:r>
          </a:p>
        </p:txBody>
      </p:sp>
    </p:spTree>
    <p:extLst>
      <p:ext uri="{BB962C8B-B14F-4D97-AF65-F5344CB8AC3E}">
        <p14:creationId xmlns:p14="http://schemas.microsoft.com/office/powerpoint/2010/main" val="3057010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335" y="1195539"/>
            <a:ext cx="11487330" cy="3400840"/>
          </a:xfrm>
        </p:spPr>
        <p:txBody>
          <a:bodyPr>
            <a:normAutofit/>
          </a:bodyPr>
          <a:lstStyle/>
          <a:p>
            <a:pPr marL="0" indent="0">
              <a:buNone/>
            </a:pPr>
            <a:r>
              <a:rPr lang="en-GB" dirty="0">
                <a:solidFill>
                  <a:srgbClr val="35372F"/>
                </a:solidFill>
              </a:rPr>
              <a:t>There are already millions of climate migrants across the world – people having to adapt to the changing climate and move to cooler, safer or more fertile areas to live.  </a:t>
            </a:r>
            <a:br>
              <a:rPr lang="en-GB" dirty="0">
                <a:solidFill>
                  <a:srgbClr val="35372F"/>
                </a:solidFill>
              </a:rPr>
            </a:br>
            <a:endParaRPr lang="en-GB" dirty="0">
              <a:solidFill>
                <a:srgbClr val="35372F"/>
              </a:solidFill>
            </a:endParaRPr>
          </a:p>
          <a:p>
            <a:pPr marL="0" indent="0">
              <a:buNone/>
            </a:pPr>
            <a:r>
              <a:rPr lang="en-GB" dirty="0">
                <a:solidFill>
                  <a:srgbClr val="35372F"/>
                </a:solidFill>
              </a:rPr>
              <a:t>We have been seeing the impact of this for several years in sub-Saharan Africa, South Asia, and Latin America, but it is now impacting people and communities in countries across the world in both the Global North and Global South.</a:t>
            </a:r>
          </a:p>
        </p:txBody>
      </p:sp>
      <p:sp>
        <p:nvSpPr>
          <p:cNvPr id="6" name="CaixaDeTexto 5">
            <a:extLst>
              <a:ext uri="{FF2B5EF4-FFF2-40B4-BE49-F238E27FC236}">
                <a16:creationId xmlns:a16="http://schemas.microsoft.com/office/drawing/2014/main" id="{66158FDC-5FE8-4E46-BD2C-0BE1D1A60DAC}"/>
              </a:ext>
            </a:extLst>
          </p:cNvPr>
          <p:cNvSpPr txBox="1"/>
          <p:nvPr/>
        </p:nvSpPr>
        <p:spPr>
          <a:xfrm>
            <a:off x="3167743" y="6019800"/>
            <a:ext cx="8679805" cy="369332"/>
          </a:xfrm>
          <a:prstGeom prst="rect">
            <a:avLst/>
          </a:prstGeom>
          <a:solidFill>
            <a:srgbClr val="FFFF00"/>
          </a:solidFill>
        </p:spPr>
        <p:txBody>
          <a:bodyPr wrap="square">
            <a:spAutoFit/>
          </a:bodyPr>
          <a:lstStyle/>
          <a:p>
            <a:pPr algn="r"/>
            <a:r>
              <a:rPr lang="en-GB" dirty="0">
                <a:solidFill>
                  <a:srgbClr val="35372F"/>
                </a:solidFill>
                <a:latin typeface="+mj-lt"/>
              </a:rPr>
              <a:t>Explore more about the subject of migration in the ThoughtBox topic </a:t>
            </a:r>
            <a:r>
              <a:rPr lang="en-GB" dirty="0">
                <a:solidFill>
                  <a:srgbClr val="35372F"/>
                </a:solidFill>
                <a:latin typeface="+mj-lt"/>
                <a:hlinkClick r:id="rId2"/>
              </a:rPr>
              <a:t>‘Refugee Journeys</a:t>
            </a:r>
            <a:r>
              <a:rPr lang="en-GB" dirty="0">
                <a:solidFill>
                  <a:srgbClr val="35372F"/>
                </a:solidFill>
                <a:latin typeface="+mj-lt"/>
              </a:rPr>
              <a:t>’</a:t>
            </a:r>
          </a:p>
        </p:txBody>
      </p:sp>
      <p:pic>
        <p:nvPicPr>
          <p:cNvPr id="7" name="Picture 4">
            <a:extLst>
              <a:ext uri="{FF2B5EF4-FFF2-40B4-BE49-F238E27FC236}">
                <a16:creationId xmlns:a16="http://schemas.microsoft.com/office/drawing/2014/main" id="{A6990EF0-6FE4-41A3-9B82-A959026443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77450" y="4089916"/>
            <a:ext cx="2114550" cy="2114550"/>
          </a:xfrm>
          <a:prstGeom prst="rect">
            <a:avLst/>
          </a:prstGeom>
        </p:spPr>
      </p:pic>
      <p:pic>
        <p:nvPicPr>
          <p:cNvPr id="2" name="Picture 2" descr="Image result for dead crops cartoon">
            <a:extLst>
              <a:ext uri="{FF2B5EF4-FFF2-40B4-BE49-F238E27FC236}">
                <a16:creationId xmlns:a16="http://schemas.microsoft.com/office/drawing/2014/main" id="{DB0A5DD9-9A6B-0B2C-5E09-A83D5097DBB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28057" y="4228496"/>
            <a:ext cx="1839686" cy="234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027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5564" y="1706970"/>
            <a:ext cx="3890681" cy="3890681"/>
          </a:xfrm>
          <a:prstGeom prst="rect">
            <a:avLst/>
          </a:prstGeom>
        </p:spPr>
      </p:pic>
      <p:sp>
        <p:nvSpPr>
          <p:cNvPr id="5" name="TextBox 4"/>
          <p:cNvSpPr txBox="1"/>
          <p:nvPr/>
        </p:nvSpPr>
        <p:spPr>
          <a:xfrm>
            <a:off x="2088764" y="2510204"/>
            <a:ext cx="2900354" cy="2246769"/>
          </a:xfrm>
          <a:prstGeom prst="rect">
            <a:avLst/>
          </a:prstGeom>
          <a:noFill/>
        </p:spPr>
        <p:txBody>
          <a:bodyPr wrap="square" rtlCol="0">
            <a:spAutoFit/>
          </a:bodyPr>
          <a:lstStyle/>
          <a:p>
            <a:pPr algn="ctr"/>
            <a:r>
              <a:rPr lang="en-GB" sz="2800" dirty="0">
                <a:solidFill>
                  <a:srgbClr val="35372F"/>
                </a:solidFill>
                <a:latin typeface="Calibri Light" panose="020F0302020204030204"/>
              </a:rPr>
              <a:t>Why are people having to leave their homes because of the climate? </a:t>
            </a:r>
          </a:p>
        </p:txBody>
      </p:sp>
      <p:sp>
        <p:nvSpPr>
          <p:cNvPr id="6" name="TextBox 4">
            <a:extLst>
              <a:ext uri="{FF2B5EF4-FFF2-40B4-BE49-F238E27FC236}">
                <a16:creationId xmlns:a16="http://schemas.microsoft.com/office/drawing/2014/main" id="{23762B6D-87A7-40D8-9A19-5FDFE8F67989}"/>
              </a:ext>
            </a:extLst>
          </p:cNvPr>
          <p:cNvSpPr txBox="1"/>
          <p:nvPr/>
        </p:nvSpPr>
        <p:spPr>
          <a:xfrm>
            <a:off x="415636" y="866292"/>
            <a:ext cx="11513127" cy="523220"/>
          </a:xfrm>
          <a:prstGeom prst="rect">
            <a:avLst/>
          </a:prstGeom>
          <a:noFill/>
        </p:spPr>
        <p:txBody>
          <a:bodyPr wrap="square" rtlCol="0">
            <a:spAutoFit/>
          </a:bodyPr>
          <a:lstStyle/>
          <a:p>
            <a:r>
              <a:rPr lang="en-GB" sz="2800" dirty="0">
                <a:solidFill>
                  <a:srgbClr val="35372F"/>
                </a:solidFill>
                <a:latin typeface="Calibri Light" panose="020F0302020204030204"/>
              </a:rPr>
              <a:t>In pairs, take a couple of moments to discuss the following question:</a:t>
            </a:r>
          </a:p>
        </p:txBody>
      </p:sp>
      <p:pic>
        <p:nvPicPr>
          <p:cNvPr id="9" name="Content Placeholder 3">
            <a:extLst>
              <a:ext uri="{FF2B5EF4-FFF2-40B4-BE49-F238E27FC236}">
                <a16:creationId xmlns:a16="http://schemas.microsoft.com/office/drawing/2014/main" id="{EDE57E94-409F-4837-BBA4-3C89413319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1706970"/>
            <a:ext cx="3890681" cy="3890681"/>
          </a:xfrm>
          <a:prstGeom prst="rect">
            <a:avLst/>
          </a:prstGeom>
        </p:spPr>
      </p:pic>
      <p:sp>
        <p:nvSpPr>
          <p:cNvPr id="10" name="TextBox 4">
            <a:extLst>
              <a:ext uri="{FF2B5EF4-FFF2-40B4-BE49-F238E27FC236}">
                <a16:creationId xmlns:a16="http://schemas.microsoft.com/office/drawing/2014/main" id="{B3391021-3F37-4F6C-81AA-A1BBE27F0B7A}"/>
              </a:ext>
            </a:extLst>
          </p:cNvPr>
          <p:cNvSpPr txBox="1"/>
          <p:nvPr/>
        </p:nvSpPr>
        <p:spPr>
          <a:xfrm>
            <a:off x="6591163" y="2725647"/>
            <a:ext cx="2900354" cy="1815882"/>
          </a:xfrm>
          <a:prstGeom prst="rect">
            <a:avLst/>
          </a:prstGeom>
          <a:noFill/>
        </p:spPr>
        <p:txBody>
          <a:bodyPr wrap="square" rtlCol="0">
            <a:spAutoFit/>
          </a:bodyPr>
          <a:lstStyle/>
          <a:p>
            <a:pPr algn="ctr"/>
            <a:r>
              <a:rPr lang="en-GB" sz="2800" dirty="0">
                <a:solidFill>
                  <a:srgbClr val="35372F"/>
                </a:solidFill>
                <a:latin typeface="Calibri Light" panose="020F0302020204030204"/>
              </a:rPr>
              <a:t>How do you think it would feel to have to leave your home?</a:t>
            </a:r>
          </a:p>
        </p:txBody>
      </p:sp>
      <p:sp>
        <p:nvSpPr>
          <p:cNvPr id="2" name="CaixaDeTexto 1">
            <a:extLst>
              <a:ext uri="{FF2B5EF4-FFF2-40B4-BE49-F238E27FC236}">
                <a16:creationId xmlns:a16="http://schemas.microsoft.com/office/drawing/2014/main" id="{1AB67026-34CD-4DA0-BE2F-F0AE9C2830CC}"/>
              </a:ext>
            </a:extLst>
          </p:cNvPr>
          <p:cNvSpPr txBox="1"/>
          <p:nvPr/>
        </p:nvSpPr>
        <p:spPr>
          <a:xfrm>
            <a:off x="5655065" y="6113570"/>
            <a:ext cx="6095195" cy="369332"/>
          </a:xfrm>
          <a:prstGeom prst="rect">
            <a:avLst/>
          </a:prstGeom>
          <a:solidFill>
            <a:srgbClr val="FFFF00"/>
          </a:solidFill>
        </p:spPr>
        <p:txBody>
          <a:bodyPr wrap="none" rtlCol="0">
            <a:spAutoFit/>
          </a:bodyPr>
          <a:lstStyle/>
          <a:p>
            <a:r>
              <a:rPr lang="en-GB" dirty="0">
                <a:solidFill>
                  <a:srgbClr val="35372F"/>
                </a:solidFill>
                <a:latin typeface="+mj-lt"/>
              </a:rPr>
              <a:t>Explore more about the subject in the ThoughtBox topic ‘</a:t>
            </a:r>
            <a:r>
              <a:rPr lang="en-GB" dirty="0">
                <a:solidFill>
                  <a:srgbClr val="35372F"/>
                </a:solidFill>
                <a:latin typeface="+mj-lt"/>
                <a:hlinkClick r:id="rId3"/>
              </a:rPr>
              <a:t>Home</a:t>
            </a:r>
            <a:r>
              <a:rPr lang="en-GB" dirty="0">
                <a:solidFill>
                  <a:srgbClr val="35372F"/>
                </a:solidFill>
                <a:latin typeface="+mj-lt"/>
              </a:rPr>
              <a:t>’</a:t>
            </a:r>
          </a:p>
        </p:txBody>
      </p:sp>
    </p:spTree>
    <p:extLst>
      <p:ext uri="{BB962C8B-B14F-4D97-AF65-F5344CB8AC3E}">
        <p14:creationId xmlns:p14="http://schemas.microsoft.com/office/powerpoint/2010/main" val="2282483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581D706E-E15A-45F0-9055-C455145F0A7C}"/>
              </a:ext>
              <a:ext uri="{C183D7F6-B498-43B3-948B-1728B52AA6E4}">
                <adec:decorative xmlns:adec="http://schemas.microsoft.com/office/drawing/2017/decorative" val="1"/>
              </a:ext>
            </a:extLst>
          </p:cNvPr>
          <p:cNvSpPr/>
          <p:nvPr/>
        </p:nvSpPr>
        <p:spPr>
          <a:xfrm>
            <a:off x="434237" y="4626889"/>
            <a:ext cx="8571217" cy="1102634"/>
          </a:xfrm>
          <a:prstGeom prst="roundRect">
            <a:avLst>
              <a:gd name="adj" fmla="val 50000"/>
            </a:avLst>
          </a:prstGeom>
          <a:solidFill>
            <a:srgbClr val="94B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7" name="Rectangle: Rounded Corners 56">
            <a:extLst>
              <a:ext uri="{FF2B5EF4-FFF2-40B4-BE49-F238E27FC236}">
                <a16:creationId xmlns:a16="http://schemas.microsoft.com/office/drawing/2014/main" id="{116FB6B7-1CB4-4813-99A3-137C82BE19D1}"/>
              </a:ext>
              <a:ext uri="{C183D7F6-B498-43B3-948B-1728B52AA6E4}">
                <adec:decorative xmlns:adec="http://schemas.microsoft.com/office/drawing/2017/decorative" val="1"/>
              </a:ext>
            </a:extLst>
          </p:cNvPr>
          <p:cNvSpPr/>
          <p:nvPr/>
        </p:nvSpPr>
        <p:spPr>
          <a:xfrm>
            <a:off x="434236" y="3108250"/>
            <a:ext cx="8571217" cy="1102634"/>
          </a:xfrm>
          <a:prstGeom prst="roundRect">
            <a:avLst>
              <a:gd name="adj" fmla="val 50000"/>
            </a:avLst>
          </a:prstGeom>
          <a:solidFill>
            <a:srgbClr val="5D6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6" name="Rectangle: Rounded Corners 55">
            <a:extLst>
              <a:ext uri="{FF2B5EF4-FFF2-40B4-BE49-F238E27FC236}">
                <a16:creationId xmlns:a16="http://schemas.microsoft.com/office/drawing/2014/main" id="{C50DE9D8-FD82-4684-9ED8-826B4EC01B44}"/>
              </a:ext>
              <a:ext uri="{C183D7F6-B498-43B3-948B-1728B52AA6E4}">
                <adec:decorative xmlns:adec="http://schemas.microsoft.com/office/drawing/2017/decorative" val="1"/>
              </a:ext>
            </a:extLst>
          </p:cNvPr>
          <p:cNvSpPr/>
          <p:nvPr/>
        </p:nvSpPr>
        <p:spPr>
          <a:xfrm>
            <a:off x="434236" y="1637882"/>
            <a:ext cx="8571217" cy="1102634"/>
          </a:xfrm>
          <a:prstGeom prst="roundRect">
            <a:avLst>
              <a:gd name="adj" fmla="val 50000"/>
            </a:avLst>
          </a:prstGeom>
          <a:solidFill>
            <a:srgbClr val="3D7A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1" name="TextBox 47">
            <a:extLst>
              <a:ext uri="{FF2B5EF4-FFF2-40B4-BE49-F238E27FC236}">
                <a16:creationId xmlns:a16="http://schemas.microsoft.com/office/drawing/2014/main" id="{0ABCF938-7F69-41DA-A492-F98171623883}"/>
              </a:ext>
            </a:extLst>
          </p:cNvPr>
          <p:cNvSpPr txBox="1"/>
          <p:nvPr/>
        </p:nvSpPr>
        <p:spPr>
          <a:xfrm>
            <a:off x="1623752" y="1894707"/>
            <a:ext cx="7215288" cy="492443"/>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THE RIPPLE EFFECTS: </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Understand the impacts of climate change by empathising with non-human species through a panel debate where each student will take on a role. </a:t>
            </a:r>
            <a:endParaRPr kumimoji="0" lang="en-GB" sz="1600" b="0" i="0" u="none" strike="noStrike" kern="1200" cap="none" spc="0" normalizeH="0" baseline="0" noProof="0" dirty="0">
              <a:ln>
                <a:noFill/>
              </a:ln>
              <a:solidFill>
                <a:srgbClr val="FEE725"/>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1A4FE373-17BB-493F-A361-B12440813A1F}"/>
              </a:ext>
              <a:ext uri="{C183D7F6-B498-43B3-948B-1728B52AA6E4}">
                <adec:decorative xmlns:adec="http://schemas.microsoft.com/office/drawing/2017/decorative" val="1"/>
              </a:ext>
            </a:extLst>
          </p:cNvPr>
          <p:cNvSpPr/>
          <p:nvPr/>
        </p:nvSpPr>
        <p:spPr>
          <a:xfrm>
            <a:off x="578099" y="1772335"/>
            <a:ext cx="879239" cy="80966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30</a:t>
            </a: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minutes</a:t>
            </a:r>
            <a:endPar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 name="TextBox 47">
            <a:extLst>
              <a:ext uri="{FF2B5EF4-FFF2-40B4-BE49-F238E27FC236}">
                <a16:creationId xmlns:a16="http://schemas.microsoft.com/office/drawing/2014/main" id="{939B7CC5-439E-403C-9383-8988F3AAD7AF}"/>
              </a:ext>
            </a:extLst>
          </p:cNvPr>
          <p:cNvSpPr txBox="1"/>
          <p:nvPr/>
        </p:nvSpPr>
        <p:spPr>
          <a:xfrm>
            <a:off x="1591800" y="3413346"/>
            <a:ext cx="7571770" cy="492443"/>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THE WIDER IMPACT: </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Understand the impacts of climate change in different communities around the world and other ripple effects through images and information.</a:t>
            </a:r>
          </a:p>
        </p:txBody>
      </p:sp>
      <p:sp>
        <p:nvSpPr>
          <p:cNvPr id="65" name="TextBox 47">
            <a:extLst>
              <a:ext uri="{FF2B5EF4-FFF2-40B4-BE49-F238E27FC236}">
                <a16:creationId xmlns:a16="http://schemas.microsoft.com/office/drawing/2014/main" id="{BBF4A77D-999A-446C-A470-A09EABC1CB5F}"/>
              </a:ext>
            </a:extLst>
          </p:cNvPr>
          <p:cNvSpPr txBox="1"/>
          <p:nvPr/>
        </p:nvSpPr>
        <p:spPr>
          <a:xfrm>
            <a:off x="1623753" y="4808874"/>
            <a:ext cx="7215287" cy="738664"/>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ECO-EMPATHY: </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Reflecting on ‘eco-anxiety’/‘eco-empathy’ and the power of small/individual actions so as to recognise the emotions that may have arisen in the lesson and to prepare for Lesson 4.</a:t>
            </a:r>
          </a:p>
        </p:txBody>
      </p:sp>
      <p:cxnSp>
        <p:nvCxnSpPr>
          <p:cNvPr id="86" name="Straight Connector 85">
            <a:extLst>
              <a:ext uri="{FF2B5EF4-FFF2-40B4-BE49-F238E27FC236}">
                <a16:creationId xmlns:a16="http://schemas.microsoft.com/office/drawing/2014/main" id="{C7792C31-E5DC-4FD5-8029-E94E89EA7C26}"/>
              </a:ext>
            </a:extLst>
          </p:cNvPr>
          <p:cNvCxnSpPr>
            <a:cxnSpLocks/>
          </p:cNvCxnSpPr>
          <p:nvPr/>
        </p:nvCxnSpPr>
        <p:spPr>
          <a:xfrm>
            <a:off x="1754372" y="6541834"/>
            <a:ext cx="10062261" cy="0"/>
          </a:xfrm>
          <a:prstGeom prst="line">
            <a:avLst/>
          </a:prstGeom>
          <a:ln>
            <a:solidFill>
              <a:srgbClr val="35372F"/>
            </a:solidFill>
          </a:ln>
        </p:spPr>
        <p:style>
          <a:lnRef idx="2">
            <a:schemeClr val="accent1"/>
          </a:lnRef>
          <a:fillRef idx="0">
            <a:schemeClr val="accent1"/>
          </a:fillRef>
          <a:effectRef idx="1">
            <a:schemeClr val="accent1"/>
          </a:effectRef>
          <a:fontRef idx="minor">
            <a:schemeClr val="tx1"/>
          </a:fontRef>
        </p:style>
      </p:cxnSp>
      <p:sp>
        <p:nvSpPr>
          <p:cNvPr id="87" name="Oval 86">
            <a:extLst>
              <a:ext uri="{FF2B5EF4-FFF2-40B4-BE49-F238E27FC236}">
                <a16:creationId xmlns:a16="http://schemas.microsoft.com/office/drawing/2014/main" id="{79C7CBCD-4591-4682-9983-FB15E53447C6}"/>
              </a:ext>
              <a:ext uri="{C183D7F6-B498-43B3-948B-1728B52AA6E4}">
                <adec:decorative xmlns:adec="http://schemas.microsoft.com/office/drawing/2017/decorative" val="1"/>
              </a:ext>
            </a:extLst>
          </p:cNvPr>
          <p:cNvSpPr/>
          <p:nvPr/>
        </p:nvSpPr>
        <p:spPr>
          <a:xfrm>
            <a:off x="592352" y="3247278"/>
            <a:ext cx="879239" cy="80966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a:t>
            </a: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minutes</a:t>
            </a:r>
            <a:endPar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8" name="Oval 87">
            <a:extLst>
              <a:ext uri="{FF2B5EF4-FFF2-40B4-BE49-F238E27FC236}">
                <a16:creationId xmlns:a16="http://schemas.microsoft.com/office/drawing/2014/main" id="{D562E5F0-F2FB-44D9-A0CA-8E7C073D7ABF}"/>
              </a:ext>
              <a:ext uri="{C183D7F6-B498-43B3-948B-1728B52AA6E4}">
                <adec:decorative xmlns:adec="http://schemas.microsoft.com/office/drawing/2017/decorative" val="1"/>
              </a:ext>
            </a:extLst>
          </p:cNvPr>
          <p:cNvSpPr/>
          <p:nvPr/>
        </p:nvSpPr>
        <p:spPr>
          <a:xfrm>
            <a:off x="578100" y="4744370"/>
            <a:ext cx="879239" cy="80966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a:t>
            </a: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minutes</a:t>
            </a:r>
            <a:endPar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4">
            <a:extLst>
              <a:ext uri="{FF2B5EF4-FFF2-40B4-BE49-F238E27FC236}">
                <a16:creationId xmlns:a16="http://schemas.microsoft.com/office/drawing/2014/main" id="{4D4A905E-3633-4C64-B768-A9DAD93F9BD0}"/>
              </a:ext>
            </a:extLst>
          </p:cNvPr>
          <p:cNvSpPr txBox="1"/>
          <p:nvPr/>
        </p:nvSpPr>
        <p:spPr>
          <a:xfrm>
            <a:off x="9590313" y="2905055"/>
            <a:ext cx="222631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35372F"/>
                </a:solidFill>
                <a:effectLst/>
                <a:uLnTx/>
                <a:uFillTx/>
                <a:latin typeface="Calibri Light" panose="020F0302020204030204" pitchFamily="34" charset="0"/>
                <a:ea typeface="+mn-ea"/>
                <a:cs typeface="+mn-cs"/>
              </a:rPr>
              <a:t>Only got 45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5372F"/>
                </a:solidFill>
                <a:effectLst/>
                <a:uLnTx/>
                <a:uFillTx/>
                <a:latin typeface="Calibri Light" panose="020F0302020204030204" pitchFamily="34" charset="0"/>
                <a:ea typeface="+mn-ea"/>
                <a:cs typeface="+mn-cs"/>
              </a:rPr>
              <a:t>We recommend exploring the first section, one image from the second section in terms of impact on humans and non-humans, and the third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5372F"/>
              </a:solidFill>
              <a:effectLst/>
              <a:uLnTx/>
              <a:uFillTx/>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35372F"/>
                </a:solidFill>
                <a:effectLst/>
                <a:uLnTx/>
                <a:uFillTx/>
                <a:latin typeface="Calibri Light" panose="020F0302020204030204" pitchFamily="34" charset="0"/>
                <a:ea typeface="+mn-ea"/>
                <a:cs typeface="+mn-cs"/>
              </a:rPr>
              <a:t>Only got 30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5372F"/>
                </a:solidFill>
                <a:effectLst/>
                <a:uLnTx/>
                <a:uFillTx/>
                <a:latin typeface="Calibri Light" panose="020F0302020204030204" pitchFamily="34" charset="0"/>
                <a:ea typeface="+mn-ea"/>
                <a:cs typeface="+mn-cs"/>
              </a:rPr>
              <a:t>We recommend exploring the second and third sections.</a:t>
            </a:r>
          </a:p>
        </p:txBody>
      </p:sp>
      <p:sp>
        <p:nvSpPr>
          <p:cNvPr id="22" name="CaixaDeTexto 21">
            <a:extLst>
              <a:ext uri="{FF2B5EF4-FFF2-40B4-BE49-F238E27FC236}">
                <a16:creationId xmlns:a16="http://schemas.microsoft.com/office/drawing/2014/main" id="{577FD5DA-92F1-4F75-BFBD-E12AFFDD273C}"/>
              </a:ext>
            </a:extLst>
          </p:cNvPr>
          <p:cNvSpPr txBox="1"/>
          <p:nvPr/>
        </p:nvSpPr>
        <p:spPr>
          <a:xfrm>
            <a:off x="434236" y="930377"/>
            <a:ext cx="857121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5372F"/>
                </a:solidFill>
                <a:effectLst/>
                <a:uLnTx/>
                <a:uFillTx/>
                <a:latin typeface="Calibri" panose="020F0502020204030204"/>
                <a:ea typeface="+mn-ea"/>
                <a:cs typeface="Calibri" panose="020F0502020204030204" pitchFamily="34" charset="0"/>
              </a:rPr>
              <a:t>AT A GLANCE </a:t>
            </a:r>
            <a:r>
              <a:rPr kumimoji="0" lang="en-US" sz="2400" b="0" i="0" u="none" strike="noStrike" kern="1200" cap="none" spc="0" normalizeH="0" baseline="0" noProof="0" dirty="0">
                <a:ln>
                  <a:noFill/>
                </a:ln>
                <a:solidFill>
                  <a:srgbClr val="35372F"/>
                </a:solidFill>
                <a:effectLst/>
                <a:uLnTx/>
                <a:uFillTx/>
                <a:latin typeface="Calibri" panose="020F0502020204030204"/>
                <a:ea typeface="+mn-ea"/>
                <a:cs typeface="Calibri" panose="020F0502020204030204" pitchFamily="34" charset="0"/>
              </a:rPr>
              <a:t>| CHANGING CLIMATES| The Ripple Effects</a:t>
            </a:r>
            <a:endParaRPr kumimoji="0" lang="en-GB" sz="2400" b="0" i="0" u="none" strike="noStrike" kern="1200" cap="none" spc="0" normalizeH="0" baseline="0" noProof="0" dirty="0">
              <a:ln>
                <a:noFill/>
              </a:ln>
              <a:solidFill>
                <a:srgbClr val="35372F"/>
              </a:solidFill>
              <a:effectLst/>
              <a:uLnTx/>
              <a:uFillTx/>
              <a:latin typeface="Calibri" panose="020F0502020204030204"/>
              <a:ea typeface="+mn-ea"/>
              <a:cs typeface="+mn-cs"/>
            </a:endParaRPr>
          </a:p>
        </p:txBody>
      </p:sp>
      <p:pic>
        <p:nvPicPr>
          <p:cNvPr id="23" name="Picture Placeholder 6">
            <a:extLst>
              <a:ext uri="{FF2B5EF4-FFF2-40B4-BE49-F238E27FC236}">
                <a16:creationId xmlns:a16="http://schemas.microsoft.com/office/drawing/2014/main" id="{9DA45FAB-70EA-49FD-AC44-B8A05B78C2E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34500" y="0"/>
            <a:ext cx="2857500" cy="2684596"/>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p:spPr>
      </p:pic>
      <p:sp>
        <p:nvSpPr>
          <p:cNvPr id="16" name="Retângulo 15">
            <a:extLst>
              <a:ext uri="{FF2B5EF4-FFF2-40B4-BE49-F238E27FC236}">
                <a16:creationId xmlns:a16="http://schemas.microsoft.com/office/drawing/2014/main" id="{9EEDD4F3-E248-4063-ABFD-F92DDF271631}"/>
              </a:ext>
            </a:extLst>
          </p:cNvPr>
          <p:cNvSpPr/>
          <p:nvPr/>
        </p:nvSpPr>
        <p:spPr>
          <a:xfrm>
            <a:off x="0" y="161438"/>
            <a:ext cx="2110154" cy="418292"/>
          </a:xfrm>
          <a:prstGeom prst="rect">
            <a:avLst/>
          </a:prstGeom>
          <a:solidFill>
            <a:srgbClr val="3D7A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Y7&amp;8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AGES 11-13</a:t>
            </a:r>
          </a:p>
        </p:txBody>
      </p:sp>
      <p:pic>
        <p:nvPicPr>
          <p:cNvPr id="18" name="Picture 14" descr="TB_Logo_v1.png">
            <a:extLst>
              <a:ext uri="{FF2B5EF4-FFF2-40B4-BE49-F238E27FC236}">
                <a16:creationId xmlns:a16="http://schemas.microsoft.com/office/drawing/2014/main" id="{A01661F1-6BF2-423B-BC26-7C1F1F478AA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4008" y="6109816"/>
            <a:ext cx="1440364" cy="550699"/>
          </a:xfrm>
          <a:prstGeom prst="rect">
            <a:avLst/>
          </a:prstGeom>
        </p:spPr>
      </p:pic>
      <p:sp>
        <p:nvSpPr>
          <p:cNvPr id="3" name="TextBox 2">
            <a:extLst>
              <a:ext uri="{FF2B5EF4-FFF2-40B4-BE49-F238E27FC236}">
                <a16:creationId xmlns:a16="http://schemas.microsoft.com/office/drawing/2014/main" id="{34D8F2E1-EC91-FE9B-27FD-E9A486D7F3CA}"/>
              </a:ext>
            </a:extLst>
          </p:cNvPr>
          <p:cNvSpPr txBox="1"/>
          <p:nvPr/>
        </p:nvSpPr>
        <p:spPr>
          <a:xfrm>
            <a:off x="9664287" y="6541834"/>
            <a:ext cx="3113445" cy="2840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2823"/>
                </a:solidFill>
                <a:effectLst/>
                <a:uLnTx/>
                <a:uFillTx/>
                <a:latin typeface="Calibri" panose="020F0502020204030204"/>
                <a:ea typeface="+mn-ea"/>
                <a:cs typeface="+mn-cs"/>
              </a:rPr>
              <a:t>© ThoughtBox Education 2023-4</a:t>
            </a:r>
          </a:p>
        </p:txBody>
      </p:sp>
    </p:spTree>
    <p:extLst>
      <p:ext uri="{BB962C8B-B14F-4D97-AF65-F5344CB8AC3E}">
        <p14:creationId xmlns:p14="http://schemas.microsoft.com/office/powerpoint/2010/main" val="301009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784" y="1253331"/>
            <a:ext cx="11435142" cy="4351338"/>
          </a:xfrm>
        </p:spPr>
        <p:txBody>
          <a:bodyPr/>
          <a:lstStyle/>
          <a:p>
            <a:pPr marL="0" indent="0">
              <a:buNone/>
            </a:pPr>
            <a:r>
              <a:rPr lang="en-GB" dirty="0">
                <a:solidFill>
                  <a:srgbClr val="35372F"/>
                </a:solidFill>
              </a:rPr>
              <a:t>Extreme weather is becoming much more common across the planet.  Changes in climate due to human actions are caused by many of humans’ habits, but the use of fossil fuels is one of the biggest culprits.</a:t>
            </a:r>
          </a:p>
          <a:p>
            <a:pPr marL="0" indent="0">
              <a:buNone/>
            </a:pPr>
            <a:endParaRPr lang="en-GB" dirty="0">
              <a:solidFill>
                <a:srgbClr val="35372F"/>
              </a:solidFill>
            </a:endParaRPr>
          </a:p>
          <a:p>
            <a:pPr marL="0" indent="0">
              <a:buNone/>
            </a:pPr>
            <a:r>
              <a:rPr lang="en-GB" dirty="0">
                <a:solidFill>
                  <a:srgbClr val="35372F"/>
                </a:solidFill>
              </a:rPr>
              <a:t>Many people are leaving home because of flooding or soil erosion, dying crops, drought or extreme weather conditions.</a:t>
            </a:r>
            <a:br>
              <a:rPr lang="en-GB" dirty="0"/>
            </a:br>
            <a:r>
              <a:rPr lang="en-GB" dirty="0"/>
              <a:t>  </a:t>
            </a:r>
          </a:p>
          <a:p>
            <a:pPr marL="0" indent="0">
              <a:buNone/>
            </a:pPr>
            <a:endParaRPr lang="en-GB" dirty="0"/>
          </a:p>
          <a:p>
            <a:pPr marL="0" indent="0">
              <a:buNone/>
            </a:pPr>
            <a:endParaRPr lang="en-GB"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05875" y="4333875"/>
            <a:ext cx="2657475" cy="2013868"/>
          </a:xfrm>
          <a:prstGeom prst="rect">
            <a:avLst/>
          </a:prstGeom>
        </p:spPr>
      </p:pic>
    </p:spTree>
    <p:extLst>
      <p:ext uri="{BB962C8B-B14F-4D97-AF65-F5344CB8AC3E}">
        <p14:creationId xmlns:p14="http://schemas.microsoft.com/office/powerpoint/2010/main" val="1213298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782" y="1253331"/>
            <a:ext cx="11480691" cy="4351338"/>
          </a:xfrm>
        </p:spPr>
        <p:txBody>
          <a:bodyPr/>
          <a:lstStyle/>
          <a:p>
            <a:pPr marL="0" indent="0">
              <a:buNone/>
            </a:pPr>
            <a:r>
              <a:rPr lang="en-GB" dirty="0">
                <a:solidFill>
                  <a:srgbClr val="35372F"/>
                </a:solidFill>
              </a:rPr>
              <a:t>Take a look at the following ten images which show recent cases of extreme weather in countries and communities across the world, in both the Global North and Global South.</a:t>
            </a:r>
          </a:p>
          <a:p>
            <a:pPr marL="0" indent="0">
              <a:buNone/>
            </a:pPr>
            <a:endParaRPr lang="en-GB" dirty="0">
              <a:solidFill>
                <a:srgbClr val="35372F"/>
              </a:solidFill>
            </a:endParaRPr>
          </a:p>
        </p:txBody>
      </p:sp>
      <p:sp>
        <p:nvSpPr>
          <p:cNvPr id="4" name="TextBox 5">
            <a:extLst>
              <a:ext uri="{FF2B5EF4-FFF2-40B4-BE49-F238E27FC236}">
                <a16:creationId xmlns:a16="http://schemas.microsoft.com/office/drawing/2014/main" id="{8AC7B701-DF0E-4219-9EF7-0FD3A2EC2287}"/>
              </a:ext>
            </a:extLst>
          </p:cNvPr>
          <p:cNvSpPr txBox="1"/>
          <p:nvPr/>
        </p:nvSpPr>
        <p:spPr>
          <a:xfrm>
            <a:off x="401781" y="2874818"/>
            <a:ext cx="11147961" cy="2246769"/>
          </a:xfrm>
          <a:prstGeom prst="rect">
            <a:avLst/>
          </a:prstGeom>
          <a:solidFill>
            <a:srgbClr val="27A581"/>
          </a:solidFill>
        </p:spPr>
        <p:txBody>
          <a:bodyPr wrap="square" rtlCol="0">
            <a:spAutoFit/>
          </a:bodyPr>
          <a:lstStyle/>
          <a:p>
            <a:pPr marL="514350" indent="-514350">
              <a:buFont typeface="+mj-lt"/>
              <a:buAutoNum type="arabicPeriod"/>
            </a:pPr>
            <a:r>
              <a:rPr lang="en-GB" sz="2800" dirty="0">
                <a:solidFill>
                  <a:schemeClr val="bg1"/>
                </a:solidFill>
                <a:latin typeface="+mj-lt"/>
              </a:rPr>
              <a:t>For each image, think about any of the similarities that you can see to where you live in the world – how familiar are the people or the landscape or the objects or the areas in these images?</a:t>
            </a:r>
          </a:p>
          <a:p>
            <a:pPr marL="514350" indent="-514350">
              <a:buFont typeface="+mj-lt"/>
              <a:buAutoNum type="arabicPeriod"/>
            </a:pPr>
            <a:endParaRPr lang="en-GB" sz="2800" dirty="0">
              <a:solidFill>
                <a:schemeClr val="bg1"/>
              </a:solidFill>
              <a:latin typeface="+mj-lt"/>
            </a:endParaRPr>
          </a:p>
          <a:p>
            <a:pPr marL="514350" indent="-514350">
              <a:buFont typeface="+mj-lt"/>
              <a:buAutoNum type="arabicPeriod"/>
            </a:pPr>
            <a:r>
              <a:rPr lang="en-GB" sz="2800" dirty="0">
                <a:solidFill>
                  <a:schemeClr val="bg1"/>
                </a:solidFill>
                <a:latin typeface="+mj-lt"/>
              </a:rPr>
              <a:t>For each image, reflect on how it makes you feel.</a:t>
            </a:r>
          </a:p>
        </p:txBody>
      </p:sp>
    </p:spTree>
    <p:extLst>
      <p:ext uri="{BB962C8B-B14F-4D97-AF65-F5344CB8AC3E}">
        <p14:creationId xmlns:p14="http://schemas.microsoft.com/office/powerpoint/2010/main" val="836004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B2A1FD99-62A9-41B6-BF81-53843191699B}"/>
              </a:ext>
            </a:extLst>
          </p:cNvPr>
          <p:cNvSpPr/>
          <p:nvPr/>
        </p:nvSpPr>
        <p:spPr>
          <a:xfrm>
            <a:off x="7877908" y="140677"/>
            <a:ext cx="4121834" cy="9706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35372F"/>
                </a:solidFill>
              </a:rPr>
              <a:t>Record-breaking snowfall </a:t>
            </a:r>
            <a:r>
              <a:rPr lang="en-GB" sz="2400" dirty="0">
                <a:solidFill>
                  <a:srgbClr val="35372F"/>
                </a:solidFill>
              </a:rPr>
              <a:t>Madrid, Spain</a:t>
            </a:r>
          </a:p>
        </p:txBody>
      </p:sp>
    </p:spTree>
    <p:extLst>
      <p:ext uri="{BB962C8B-B14F-4D97-AF65-F5344CB8AC3E}">
        <p14:creationId xmlns:p14="http://schemas.microsoft.com/office/powerpoint/2010/main" val="2187633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173EC0A-EE35-47CF-B66F-6060A31615A8}"/>
              </a:ext>
            </a:extLst>
          </p:cNvPr>
          <p:cNvSpPr txBox="1"/>
          <p:nvPr/>
        </p:nvSpPr>
        <p:spPr>
          <a:xfrm>
            <a:off x="419576" y="1228396"/>
            <a:ext cx="5220498" cy="4401205"/>
          </a:xfrm>
          <a:prstGeom prst="rect">
            <a:avLst/>
          </a:prstGeom>
          <a:solidFill>
            <a:srgbClr val="27A581"/>
          </a:solidFill>
        </p:spPr>
        <p:txBody>
          <a:bodyPr wrap="square" rtlCol="0">
            <a:spAutoFit/>
          </a:bodyPr>
          <a:lstStyle/>
          <a:p>
            <a:pPr marL="514350" indent="-514350">
              <a:buFont typeface="Arial" panose="020B0604020202020204" pitchFamily="34" charset="0"/>
              <a:buChar char="•"/>
            </a:pPr>
            <a:r>
              <a:rPr lang="en-GB" sz="2800" dirty="0">
                <a:solidFill>
                  <a:schemeClr val="bg1"/>
                </a:solidFill>
                <a:latin typeface="+mj-lt"/>
              </a:rPr>
              <a:t>Are there any of the similarities that you can see to where you live in the world? </a:t>
            </a:r>
          </a:p>
          <a:p>
            <a:pPr marL="514350" indent="-51435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familiar are the people, the landscape, the objects or the areas in these images?</a:t>
            </a:r>
          </a:p>
          <a:p>
            <a:pPr marL="457200" indent="-45720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does this image make you feel?</a:t>
            </a:r>
          </a:p>
        </p:txBody>
      </p:sp>
      <p:pic>
        <p:nvPicPr>
          <p:cNvPr id="3" name="Imagem 2">
            <a:extLst>
              <a:ext uri="{FF2B5EF4-FFF2-40B4-BE49-F238E27FC236}">
                <a16:creationId xmlns:a16="http://schemas.microsoft.com/office/drawing/2014/main" id="{7CEE1E5F-17ED-4765-A463-B6AE009C10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63657" y="1641232"/>
            <a:ext cx="5708767" cy="3575536"/>
          </a:xfrm>
          <a:prstGeom prst="rect">
            <a:avLst/>
          </a:prstGeom>
        </p:spPr>
      </p:pic>
    </p:spTree>
    <p:extLst>
      <p:ext uri="{BB962C8B-B14F-4D97-AF65-F5344CB8AC3E}">
        <p14:creationId xmlns:p14="http://schemas.microsoft.com/office/powerpoint/2010/main" val="1759961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2DFA4B7-775F-4848-ACC8-68DCAA5A27E6}"/>
              </a:ext>
            </a:extLst>
          </p:cNvPr>
          <p:cNvSpPr/>
          <p:nvPr/>
        </p:nvSpPr>
        <p:spPr>
          <a:xfrm>
            <a:off x="9411285" y="112542"/>
            <a:ext cx="2644727" cy="9706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5372F"/>
                </a:solidFill>
                <a:effectLst/>
                <a:uLnTx/>
                <a:uFillTx/>
                <a:latin typeface="Calibri" panose="020F0502020204030204"/>
                <a:ea typeface="+mn-ea"/>
                <a:cs typeface="+mn-cs"/>
              </a:rPr>
              <a:t>Storm Christoph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5372F"/>
                </a:solidFill>
                <a:effectLst/>
                <a:uLnTx/>
                <a:uFillTx/>
                <a:latin typeface="Calibri" panose="020F0502020204030204"/>
                <a:ea typeface="+mn-ea"/>
                <a:cs typeface="+mn-cs"/>
              </a:rPr>
              <a:t>United Kingdom</a:t>
            </a:r>
          </a:p>
        </p:txBody>
      </p:sp>
    </p:spTree>
    <p:extLst>
      <p:ext uri="{BB962C8B-B14F-4D97-AF65-F5344CB8AC3E}">
        <p14:creationId xmlns:p14="http://schemas.microsoft.com/office/powerpoint/2010/main" val="1286200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173EC0A-EE35-47CF-B66F-6060A31615A8}"/>
              </a:ext>
            </a:extLst>
          </p:cNvPr>
          <p:cNvSpPr txBox="1"/>
          <p:nvPr/>
        </p:nvSpPr>
        <p:spPr>
          <a:xfrm>
            <a:off x="419576" y="1228396"/>
            <a:ext cx="5220498" cy="4401205"/>
          </a:xfrm>
          <a:prstGeom prst="rect">
            <a:avLst/>
          </a:prstGeom>
          <a:solidFill>
            <a:srgbClr val="27A581"/>
          </a:solidFill>
        </p:spPr>
        <p:txBody>
          <a:bodyPr wrap="square" rtlCol="0">
            <a:spAutoFit/>
          </a:bodyPr>
          <a:lstStyle/>
          <a:p>
            <a:pPr marL="514350" indent="-514350">
              <a:buFont typeface="Arial" panose="020B0604020202020204" pitchFamily="34" charset="0"/>
              <a:buChar char="•"/>
            </a:pPr>
            <a:r>
              <a:rPr lang="en-GB" sz="2800" dirty="0">
                <a:solidFill>
                  <a:schemeClr val="bg1"/>
                </a:solidFill>
                <a:latin typeface="+mj-lt"/>
              </a:rPr>
              <a:t>Are there any of the similarities that you can see to where you live in the world? </a:t>
            </a:r>
          </a:p>
          <a:p>
            <a:pPr marL="514350" indent="-51435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familiar are the people, the landscape, the objects or the areas in these images?</a:t>
            </a:r>
          </a:p>
          <a:p>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does this image make you feel?</a:t>
            </a:r>
          </a:p>
        </p:txBody>
      </p:sp>
      <p:pic>
        <p:nvPicPr>
          <p:cNvPr id="4" name="Imagem 3">
            <a:extLst>
              <a:ext uri="{FF2B5EF4-FFF2-40B4-BE49-F238E27FC236}">
                <a16:creationId xmlns:a16="http://schemas.microsoft.com/office/drawing/2014/main" id="{153A974D-56CE-416F-8671-4BD66C42D2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1719232"/>
            <a:ext cx="5676424" cy="3419532"/>
          </a:xfrm>
          <a:prstGeom prst="rect">
            <a:avLst/>
          </a:prstGeom>
        </p:spPr>
      </p:pic>
    </p:spTree>
    <p:extLst>
      <p:ext uri="{BB962C8B-B14F-4D97-AF65-F5344CB8AC3E}">
        <p14:creationId xmlns:p14="http://schemas.microsoft.com/office/powerpoint/2010/main" val="375553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2470310-1864-421E-8FDA-33AB85FCE599}"/>
              </a:ext>
            </a:extLst>
          </p:cNvPr>
          <p:cNvSpPr/>
          <p:nvPr/>
        </p:nvSpPr>
        <p:spPr>
          <a:xfrm>
            <a:off x="9748911" y="140677"/>
            <a:ext cx="2250830" cy="9706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5372F"/>
                </a:solidFill>
                <a:effectLst/>
                <a:uLnTx/>
                <a:uFillTx/>
                <a:latin typeface="Calibri" panose="020F0502020204030204"/>
                <a:ea typeface="+mn-ea"/>
                <a:cs typeface="+mn-cs"/>
              </a:rPr>
              <a:t>Cyclone 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5372F"/>
                </a:solidFill>
                <a:effectLst/>
                <a:uLnTx/>
                <a:uFillTx/>
                <a:latin typeface="Calibri" panose="020F0502020204030204"/>
                <a:ea typeface="+mn-ea"/>
                <a:cs typeface="+mn-cs"/>
              </a:rPr>
              <a:t>Fiji</a:t>
            </a:r>
          </a:p>
        </p:txBody>
      </p:sp>
    </p:spTree>
    <p:extLst>
      <p:ext uri="{BB962C8B-B14F-4D97-AF65-F5344CB8AC3E}">
        <p14:creationId xmlns:p14="http://schemas.microsoft.com/office/powerpoint/2010/main" val="4245914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C59DCE3-E06D-400C-820A-1F44C1B210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1896917"/>
            <a:ext cx="5676424" cy="3190889"/>
          </a:xfrm>
          <a:prstGeom prst="rect">
            <a:avLst/>
          </a:prstGeom>
        </p:spPr>
      </p:pic>
      <p:sp>
        <p:nvSpPr>
          <p:cNvPr id="3" name="TextBox 5">
            <a:extLst>
              <a:ext uri="{FF2B5EF4-FFF2-40B4-BE49-F238E27FC236}">
                <a16:creationId xmlns:a16="http://schemas.microsoft.com/office/drawing/2014/main" id="{288517CE-DB9E-2D01-29E0-DF07AA7C5F65}"/>
              </a:ext>
            </a:extLst>
          </p:cNvPr>
          <p:cNvSpPr txBox="1"/>
          <p:nvPr/>
        </p:nvSpPr>
        <p:spPr>
          <a:xfrm>
            <a:off x="419576" y="1228396"/>
            <a:ext cx="5220498" cy="4401205"/>
          </a:xfrm>
          <a:prstGeom prst="rect">
            <a:avLst/>
          </a:prstGeom>
          <a:solidFill>
            <a:srgbClr val="27A581"/>
          </a:solidFill>
        </p:spPr>
        <p:txBody>
          <a:bodyPr wrap="square" rtlCol="0">
            <a:spAutoFit/>
          </a:bodyPr>
          <a:lstStyle/>
          <a:p>
            <a:pPr marL="514350" indent="-514350">
              <a:buFont typeface="Arial" panose="020B0604020202020204" pitchFamily="34" charset="0"/>
              <a:buChar char="•"/>
            </a:pPr>
            <a:r>
              <a:rPr lang="en-GB" sz="2800" dirty="0">
                <a:solidFill>
                  <a:schemeClr val="bg1"/>
                </a:solidFill>
                <a:latin typeface="+mj-lt"/>
              </a:rPr>
              <a:t>Are there any of the similarities that you can see to where you live in the world? </a:t>
            </a:r>
          </a:p>
          <a:p>
            <a:pPr marL="514350" indent="-51435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familiar are the people, the landscape, the objects or the areas in these images?</a:t>
            </a:r>
          </a:p>
          <a:p>
            <a:pPr marL="457200" indent="-45720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does this image make you feel?</a:t>
            </a:r>
          </a:p>
        </p:txBody>
      </p:sp>
    </p:spTree>
    <p:extLst>
      <p:ext uri="{BB962C8B-B14F-4D97-AF65-F5344CB8AC3E}">
        <p14:creationId xmlns:p14="http://schemas.microsoft.com/office/powerpoint/2010/main" val="3573706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3EC3A12-BA39-4612-97B7-8A496164285E}"/>
              </a:ext>
            </a:extLst>
          </p:cNvPr>
          <p:cNvSpPr/>
          <p:nvPr/>
        </p:nvSpPr>
        <p:spPr>
          <a:xfrm>
            <a:off x="9945858" y="140677"/>
            <a:ext cx="2053883" cy="9706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5372F"/>
                </a:solidFill>
                <a:effectLst/>
                <a:uLnTx/>
                <a:uFillTx/>
                <a:latin typeface="Calibri" panose="020F0502020204030204"/>
                <a:ea typeface="+mn-ea"/>
                <a:cs typeface="+mn-cs"/>
              </a:rPr>
              <a:t>Dust storm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5372F"/>
                </a:solidFill>
                <a:effectLst/>
                <a:uLnTx/>
                <a:uFillTx/>
                <a:latin typeface="Calibri" panose="020F0502020204030204"/>
                <a:ea typeface="+mn-ea"/>
                <a:cs typeface="+mn-cs"/>
              </a:rPr>
              <a:t>China </a:t>
            </a:r>
          </a:p>
        </p:txBody>
      </p:sp>
    </p:spTree>
    <p:extLst>
      <p:ext uri="{BB962C8B-B14F-4D97-AF65-F5344CB8AC3E}">
        <p14:creationId xmlns:p14="http://schemas.microsoft.com/office/powerpoint/2010/main" val="262879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CAE1BE2-43E3-4DE9-A55B-F562EADC9A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1787540"/>
            <a:ext cx="5652978" cy="3282915"/>
          </a:xfrm>
          <a:prstGeom prst="rect">
            <a:avLst/>
          </a:prstGeom>
        </p:spPr>
      </p:pic>
      <p:sp>
        <p:nvSpPr>
          <p:cNvPr id="3" name="TextBox 5">
            <a:extLst>
              <a:ext uri="{FF2B5EF4-FFF2-40B4-BE49-F238E27FC236}">
                <a16:creationId xmlns:a16="http://schemas.microsoft.com/office/drawing/2014/main" id="{2E4A22FF-46A9-19D3-5757-FCDED470A390}"/>
              </a:ext>
            </a:extLst>
          </p:cNvPr>
          <p:cNvSpPr txBox="1"/>
          <p:nvPr/>
        </p:nvSpPr>
        <p:spPr>
          <a:xfrm>
            <a:off x="419576" y="1228396"/>
            <a:ext cx="5220498" cy="4401205"/>
          </a:xfrm>
          <a:prstGeom prst="rect">
            <a:avLst/>
          </a:prstGeom>
          <a:solidFill>
            <a:srgbClr val="27A581"/>
          </a:solidFill>
        </p:spPr>
        <p:txBody>
          <a:bodyPr wrap="square" rtlCol="0">
            <a:spAutoFit/>
          </a:bodyPr>
          <a:lstStyle/>
          <a:p>
            <a:pPr marL="514350" indent="-514350">
              <a:buFont typeface="Arial" panose="020B0604020202020204" pitchFamily="34" charset="0"/>
              <a:buChar char="•"/>
            </a:pPr>
            <a:r>
              <a:rPr lang="en-GB" sz="2800" dirty="0">
                <a:solidFill>
                  <a:schemeClr val="bg1"/>
                </a:solidFill>
                <a:latin typeface="+mj-lt"/>
              </a:rPr>
              <a:t>Are there any of the similarities that you can see to where you live in the world? </a:t>
            </a:r>
          </a:p>
          <a:p>
            <a:pPr marL="514350" indent="-51435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familiar are the people, the landscape, the objects or the areas in these images?</a:t>
            </a:r>
          </a:p>
          <a:p>
            <a:pPr marL="457200" indent="-45720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does this image make you feel?</a:t>
            </a:r>
          </a:p>
        </p:txBody>
      </p:sp>
    </p:spTree>
    <p:extLst>
      <p:ext uri="{BB962C8B-B14F-4D97-AF65-F5344CB8AC3E}">
        <p14:creationId xmlns:p14="http://schemas.microsoft.com/office/powerpoint/2010/main" val="351491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GB" b="1" dirty="0">
                <a:solidFill>
                  <a:srgbClr val="35372F"/>
                </a:solidFill>
              </a:rPr>
            </a:br>
            <a:r>
              <a:rPr lang="en-GB" b="1" dirty="0">
                <a:solidFill>
                  <a:srgbClr val="35372F"/>
                </a:solidFill>
              </a:rPr>
              <a:t>In this lesson you will need:</a:t>
            </a:r>
            <a:br>
              <a:rPr lang="en-GB" b="1" dirty="0">
                <a:solidFill>
                  <a:srgbClr val="35372F"/>
                </a:solidFill>
              </a:rPr>
            </a:br>
            <a:endParaRPr lang="en-GB" dirty="0">
              <a:solidFill>
                <a:srgbClr val="35372F"/>
              </a:solidFill>
            </a:endParaRPr>
          </a:p>
        </p:txBody>
      </p:sp>
      <p:sp>
        <p:nvSpPr>
          <p:cNvPr id="3" name="Content Placeholder 2"/>
          <p:cNvSpPr>
            <a:spLocks noGrp="1"/>
          </p:cNvSpPr>
          <p:nvPr>
            <p:ph idx="1"/>
          </p:nvPr>
        </p:nvSpPr>
        <p:spPr>
          <a:xfrm>
            <a:off x="423530" y="1855389"/>
            <a:ext cx="10781282" cy="4351338"/>
          </a:xfrm>
        </p:spPr>
        <p:txBody>
          <a:bodyPr/>
          <a:lstStyle/>
          <a:p>
            <a:pPr marL="450850" indent="-450850">
              <a:buFont typeface="Wingdings" panose="05000000000000000000" pitchFamily="2" charset="2"/>
              <a:buChar char="q"/>
            </a:pPr>
            <a:r>
              <a:rPr lang="en-GB" dirty="0">
                <a:solidFill>
                  <a:srgbClr val="35372F"/>
                </a:solidFill>
              </a:rPr>
              <a:t>Internet access</a:t>
            </a:r>
          </a:p>
          <a:p>
            <a:pPr marL="450850" indent="-450850">
              <a:buFont typeface="Wingdings" panose="05000000000000000000" pitchFamily="2" charset="2"/>
              <a:buChar char="q"/>
            </a:pPr>
            <a:r>
              <a:rPr lang="en-GB" dirty="0">
                <a:solidFill>
                  <a:srgbClr val="35372F"/>
                </a:solidFill>
              </a:rPr>
              <a:t>Speakers</a:t>
            </a:r>
          </a:p>
          <a:p>
            <a:pPr marL="450850" indent="-450850">
              <a:buFont typeface="Wingdings" panose="05000000000000000000" pitchFamily="2" charset="2"/>
              <a:buChar char="q"/>
            </a:pPr>
            <a:r>
              <a:rPr lang="en-GB" dirty="0">
                <a:solidFill>
                  <a:srgbClr val="35372F"/>
                </a:solidFill>
              </a:rPr>
              <a:t>Pens or pencils</a:t>
            </a:r>
          </a:p>
          <a:p>
            <a:pPr marL="450850" indent="-450850">
              <a:buFont typeface="Wingdings" panose="05000000000000000000" pitchFamily="2" charset="2"/>
              <a:buChar char="q"/>
            </a:pPr>
            <a:r>
              <a:rPr lang="en-GB" dirty="0">
                <a:solidFill>
                  <a:srgbClr val="35372F"/>
                </a:solidFill>
              </a:rPr>
              <a:t>ThoughtBox </a:t>
            </a:r>
            <a:r>
              <a:rPr lang="en-GB" i="1" dirty="0">
                <a:solidFill>
                  <a:srgbClr val="35372F"/>
                </a:solidFill>
              </a:rPr>
              <a:t>Thought-Books </a:t>
            </a:r>
            <a:r>
              <a:rPr lang="en-GB" dirty="0">
                <a:solidFill>
                  <a:srgbClr val="35372F"/>
                </a:solidFill>
              </a:rPr>
              <a:t>or paper</a:t>
            </a:r>
          </a:p>
          <a:p>
            <a:pPr marL="450850" indent="-450850">
              <a:buFont typeface="Wingdings" panose="05000000000000000000" pitchFamily="2" charset="2"/>
              <a:buChar char="q"/>
            </a:pPr>
            <a:r>
              <a:rPr lang="en-GB" dirty="0">
                <a:solidFill>
                  <a:srgbClr val="35372F"/>
                </a:solidFill>
              </a:rPr>
              <a:t>Information sheets for panel discussion (click </a:t>
            </a:r>
            <a:r>
              <a:rPr lang="en-GB" dirty="0">
                <a:hlinkClick r:id="rId2"/>
              </a:rPr>
              <a:t>here </a:t>
            </a:r>
            <a:r>
              <a:rPr lang="en-GB" dirty="0">
                <a:solidFill>
                  <a:srgbClr val="35372F"/>
                </a:solidFill>
              </a:rPr>
              <a:t>to print)</a:t>
            </a:r>
            <a:endParaRPr lang="en-GB" dirty="0">
              <a:solidFill>
                <a:srgbClr val="35372F"/>
              </a:solidFill>
              <a:highlight>
                <a:srgbClr val="00FFFF"/>
              </a:highlight>
            </a:endParaRPr>
          </a:p>
          <a:p>
            <a:endParaRPr lang="en-GB" dirty="0"/>
          </a:p>
        </p:txBody>
      </p:sp>
      <p:sp>
        <p:nvSpPr>
          <p:cNvPr id="4" name="Content Placeholder 2"/>
          <p:cNvSpPr txBox="1">
            <a:spLocks/>
          </p:cNvSpPr>
          <p:nvPr/>
        </p:nvSpPr>
        <p:spPr>
          <a:xfrm>
            <a:off x="1839433" y="1750813"/>
            <a:ext cx="997692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endParaRPr lang="en-GB" dirty="0">
              <a:solidFill>
                <a:prstClr val="black"/>
              </a:solidFill>
            </a:endParaRPr>
          </a:p>
        </p:txBody>
      </p:sp>
      <p:sp>
        <p:nvSpPr>
          <p:cNvPr id="7" name="Oval Callout 10">
            <a:extLst>
              <a:ext uri="{FF2B5EF4-FFF2-40B4-BE49-F238E27FC236}">
                <a16:creationId xmlns:a16="http://schemas.microsoft.com/office/drawing/2014/main" id="{21E0011F-D6AE-48B1-BCAA-B1583F6B8430}"/>
              </a:ext>
            </a:extLst>
          </p:cNvPr>
          <p:cNvSpPr/>
          <p:nvPr/>
        </p:nvSpPr>
        <p:spPr>
          <a:xfrm>
            <a:off x="9181999" y="1431158"/>
            <a:ext cx="2598875" cy="2443103"/>
          </a:xfrm>
          <a:prstGeom prst="wedgeEllipseCallout">
            <a:avLst>
              <a:gd name="adj1" fmla="val 29986"/>
              <a:gd name="adj2" fmla="val 30697"/>
            </a:avLst>
          </a:prstGeom>
          <a:solidFill>
            <a:srgbClr val="27A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rPr>
              <a:t>Here is a list of resources you will need for this lesson.</a:t>
            </a:r>
          </a:p>
        </p:txBody>
      </p:sp>
      <p:sp>
        <p:nvSpPr>
          <p:cNvPr id="8" name="CaixaDeTexto 7">
            <a:extLst>
              <a:ext uri="{FF2B5EF4-FFF2-40B4-BE49-F238E27FC236}">
                <a16:creationId xmlns:a16="http://schemas.microsoft.com/office/drawing/2014/main" id="{56FD113C-B0E5-44E2-BC3C-871A82AEEAF0}"/>
              </a:ext>
            </a:extLst>
          </p:cNvPr>
          <p:cNvSpPr txBox="1"/>
          <p:nvPr/>
        </p:nvSpPr>
        <p:spPr>
          <a:xfrm>
            <a:off x="375638" y="5200388"/>
            <a:ext cx="11182748" cy="736355"/>
          </a:xfrm>
          <a:prstGeom prst="rect">
            <a:avLst/>
          </a:prstGeom>
          <a:noFill/>
        </p:spPr>
        <p:txBody>
          <a:bodyPr wrap="square">
            <a:spAutoFit/>
          </a:bodyPr>
          <a:lstStyle/>
          <a:p>
            <a:pPr>
              <a:lnSpc>
                <a:spcPct val="107000"/>
              </a:lnSpc>
              <a:spcAft>
                <a:spcPts val="800"/>
              </a:spcAft>
            </a:pPr>
            <a:r>
              <a:rPr lang="en-GB" sz="2000" i="1" dirty="0">
                <a:solidFill>
                  <a:srgbClr val="35372F"/>
                </a:solidFill>
                <a:effectLst/>
                <a:latin typeface="Calibri" panose="020F0502020204030204" pitchFamily="34" charset="0"/>
                <a:ea typeface="Calibri" panose="020F0502020204030204" pitchFamily="34" charset="0"/>
                <a:cs typeface="Arial" panose="020B0604020202020204" pitchFamily="34" charset="0"/>
              </a:rPr>
              <a:t>*We recommend using a journal-style book for ThoughtBox lessons, in order to capture notes, ideas, drawings, reflections, inspiration and learnings. </a:t>
            </a:r>
          </a:p>
        </p:txBody>
      </p:sp>
    </p:spTree>
    <p:extLst>
      <p:ext uri="{BB962C8B-B14F-4D97-AF65-F5344CB8AC3E}">
        <p14:creationId xmlns:p14="http://schemas.microsoft.com/office/powerpoint/2010/main" val="1083081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F322CCF-2D25-4AB2-B888-545232202850}"/>
              </a:ext>
            </a:extLst>
          </p:cNvPr>
          <p:cNvSpPr/>
          <p:nvPr/>
        </p:nvSpPr>
        <p:spPr>
          <a:xfrm>
            <a:off x="8679766" y="140677"/>
            <a:ext cx="3319975" cy="9706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5372F"/>
                </a:solidFill>
                <a:effectLst/>
                <a:uLnTx/>
                <a:uFillTx/>
                <a:latin typeface="Calibri" panose="020F0502020204030204"/>
                <a:ea typeface="+mn-ea"/>
                <a:cs typeface="+mn-cs"/>
              </a:rPr>
              <a:t>Record temperatures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5372F"/>
                </a:solidFill>
                <a:effectLst/>
                <a:uLnTx/>
                <a:uFillTx/>
                <a:latin typeface="Calibri" panose="020F0502020204030204"/>
                <a:ea typeface="+mn-ea"/>
                <a:cs typeface="+mn-cs"/>
              </a:rPr>
              <a:t>Moscow</a:t>
            </a:r>
          </a:p>
        </p:txBody>
      </p:sp>
    </p:spTree>
    <p:extLst>
      <p:ext uri="{BB962C8B-B14F-4D97-AF65-F5344CB8AC3E}">
        <p14:creationId xmlns:p14="http://schemas.microsoft.com/office/powerpoint/2010/main" val="450240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303D4E5-4D79-4982-82CE-4C20031054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77697" y="1767274"/>
            <a:ext cx="5694727" cy="3323451"/>
          </a:xfrm>
          <a:prstGeom prst="rect">
            <a:avLst/>
          </a:prstGeom>
        </p:spPr>
      </p:pic>
      <p:sp>
        <p:nvSpPr>
          <p:cNvPr id="3" name="TextBox 5">
            <a:extLst>
              <a:ext uri="{FF2B5EF4-FFF2-40B4-BE49-F238E27FC236}">
                <a16:creationId xmlns:a16="http://schemas.microsoft.com/office/drawing/2014/main" id="{C2B21DE4-D472-A0C8-4FBB-D29A3DBC62BE}"/>
              </a:ext>
            </a:extLst>
          </p:cNvPr>
          <p:cNvSpPr txBox="1"/>
          <p:nvPr/>
        </p:nvSpPr>
        <p:spPr>
          <a:xfrm>
            <a:off x="419576" y="1228396"/>
            <a:ext cx="5220498" cy="4401205"/>
          </a:xfrm>
          <a:prstGeom prst="rect">
            <a:avLst/>
          </a:prstGeom>
          <a:solidFill>
            <a:srgbClr val="27A581"/>
          </a:solidFill>
        </p:spPr>
        <p:txBody>
          <a:bodyPr wrap="square" rtlCol="0">
            <a:spAutoFit/>
          </a:bodyPr>
          <a:lstStyle/>
          <a:p>
            <a:pPr marL="514350" indent="-514350">
              <a:buFont typeface="Arial" panose="020B0604020202020204" pitchFamily="34" charset="0"/>
              <a:buChar char="•"/>
            </a:pPr>
            <a:r>
              <a:rPr lang="en-GB" sz="2800" dirty="0">
                <a:solidFill>
                  <a:schemeClr val="bg1"/>
                </a:solidFill>
                <a:latin typeface="+mj-lt"/>
              </a:rPr>
              <a:t>Are there any of the similarities that you can see to where you live in the world? </a:t>
            </a:r>
          </a:p>
          <a:p>
            <a:pPr marL="514350" indent="-51435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familiar are the people, the landscape, the objects or the areas in these images?</a:t>
            </a:r>
          </a:p>
          <a:p>
            <a:pPr marL="457200" indent="-45720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does this image make you feel?</a:t>
            </a:r>
          </a:p>
        </p:txBody>
      </p:sp>
    </p:spTree>
    <p:extLst>
      <p:ext uri="{BB962C8B-B14F-4D97-AF65-F5344CB8AC3E}">
        <p14:creationId xmlns:p14="http://schemas.microsoft.com/office/powerpoint/2010/main" val="72248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FEA971C-BBB5-47DF-84BC-1B20809CECE5}"/>
              </a:ext>
            </a:extLst>
          </p:cNvPr>
          <p:cNvSpPr/>
          <p:nvPr/>
        </p:nvSpPr>
        <p:spPr>
          <a:xfrm>
            <a:off x="9326880" y="140677"/>
            <a:ext cx="2672861" cy="9706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5372F"/>
                </a:solidFill>
                <a:effectLst/>
                <a:uLnTx/>
                <a:uFillTx/>
                <a:latin typeface="Calibri" panose="020F0502020204030204"/>
                <a:ea typeface="+mn-ea"/>
                <a:cs typeface="+mn-cs"/>
              </a:rPr>
              <a:t>Heat dome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5372F"/>
                </a:solidFill>
                <a:effectLst/>
                <a:uLnTx/>
                <a:uFillTx/>
                <a:latin typeface="Calibri" panose="020F0502020204030204"/>
                <a:ea typeface="+mn-ea"/>
                <a:cs typeface="+mn-cs"/>
              </a:rPr>
              <a:t>Pacific Northwest</a:t>
            </a:r>
          </a:p>
        </p:txBody>
      </p:sp>
    </p:spTree>
    <p:extLst>
      <p:ext uri="{BB962C8B-B14F-4D97-AF65-F5344CB8AC3E}">
        <p14:creationId xmlns:p14="http://schemas.microsoft.com/office/powerpoint/2010/main" val="1627326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33877D4-AEED-421B-8A90-D5253A07A743}"/>
              </a:ext>
            </a:extLst>
          </p:cNvPr>
          <p:cNvPicPr>
            <a:picLocks noChangeAspect="1"/>
          </p:cNvPicPr>
          <p:nvPr/>
        </p:nvPicPr>
        <p:blipFill>
          <a:blip r:embed="rId2"/>
          <a:stretch>
            <a:fillRect/>
          </a:stretch>
        </p:blipFill>
        <p:spPr>
          <a:xfrm>
            <a:off x="5909359" y="1789810"/>
            <a:ext cx="5863065" cy="3278376"/>
          </a:xfrm>
          <a:prstGeom prst="rect">
            <a:avLst/>
          </a:prstGeom>
        </p:spPr>
      </p:pic>
      <p:sp>
        <p:nvSpPr>
          <p:cNvPr id="3" name="TextBox 5">
            <a:extLst>
              <a:ext uri="{FF2B5EF4-FFF2-40B4-BE49-F238E27FC236}">
                <a16:creationId xmlns:a16="http://schemas.microsoft.com/office/drawing/2014/main" id="{A0DE3B86-4709-F834-9192-A21B335C6B97}"/>
              </a:ext>
            </a:extLst>
          </p:cNvPr>
          <p:cNvSpPr txBox="1"/>
          <p:nvPr/>
        </p:nvSpPr>
        <p:spPr>
          <a:xfrm>
            <a:off x="419576" y="1228396"/>
            <a:ext cx="5220498" cy="4401205"/>
          </a:xfrm>
          <a:prstGeom prst="rect">
            <a:avLst/>
          </a:prstGeom>
          <a:solidFill>
            <a:srgbClr val="27A581"/>
          </a:solidFill>
        </p:spPr>
        <p:txBody>
          <a:bodyPr wrap="square" rtlCol="0">
            <a:spAutoFit/>
          </a:bodyPr>
          <a:lstStyle/>
          <a:p>
            <a:pPr marL="514350" indent="-514350">
              <a:buFont typeface="Arial" panose="020B0604020202020204" pitchFamily="34" charset="0"/>
              <a:buChar char="•"/>
            </a:pPr>
            <a:r>
              <a:rPr lang="en-GB" sz="2800" dirty="0">
                <a:solidFill>
                  <a:schemeClr val="bg1"/>
                </a:solidFill>
                <a:latin typeface="+mj-lt"/>
              </a:rPr>
              <a:t>Are there any of the similarities that you can see to where you live in the world? </a:t>
            </a:r>
          </a:p>
          <a:p>
            <a:pPr marL="514350" indent="-51435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familiar are the people, the landscape, the objects or the areas in these images?</a:t>
            </a:r>
          </a:p>
          <a:p>
            <a:pPr marL="457200" indent="-45720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does this image make you feel?</a:t>
            </a:r>
          </a:p>
        </p:txBody>
      </p:sp>
    </p:spTree>
    <p:extLst>
      <p:ext uri="{BB962C8B-B14F-4D97-AF65-F5344CB8AC3E}">
        <p14:creationId xmlns:p14="http://schemas.microsoft.com/office/powerpoint/2010/main" val="1541312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B785435-2A7C-4AD0-8FCF-101A2B88F354}"/>
              </a:ext>
            </a:extLst>
          </p:cNvPr>
          <p:cNvSpPr/>
          <p:nvPr/>
        </p:nvSpPr>
        <p:spPr>
          <a:xfrm>
            <a:off x="9059594" y="140677"/>
            <a:ext cx="2940147" cy="9706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5372F"/>
                </a:solidFill>
                <a:effectLst/>
                <a:uLnTx/>
                <a:uFillTx/>
                <a:latin typeface="Calibri" panose="020F0502020204030204"/>
                <a:ea typeface="+mn-ea"/>
                <a:cs typeface="+mn-cs"/>
              </a:rPr>
              <a:t>Bootleg fire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5372F"/>
                </a:solidFill>
                <a:effectLst/>
                <a:uLnTx/>
                <a:uFillTx/>
                <a:latin typeface="Calibri" panose="020F0502020204030204"/>
                <a:ea typeface="+mn-ea"/>
                <a:cs typeface="+mn-cs"/>
              </a:rPr>
              <a:t>Oregon</a:t>
            </a:r>
          </a:p>
        </p:txBody>
      </p:sp>
    </p:spTree>
    <p:extLst>
      <p:ext uri="{BB962C8B-B14F-4D97-AF65-F5344CB8AC3E}">
        <p14:creationId xmlns:p14="http://schemas.microsoft.com/office/powerpoint/2010/main" val="3011748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5236089-A583-4EE6-B231-6FEA2F882A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4049" y="1697054"/>
            <a:ext cx="5498375" cy="3463888"/>
          </a:xfrm>
          <a:prstGeom prst="rect">
            <a:avLst/>
          </a:prstGeom>
        </p:spPr>
      </p:pic>
      <p:sp>
        <p:nvSpPr>
          <p:cNvPr id="3" name="TextBox 5">
            <a:extLst>
              <a:ext uri="{FF2B5EF4-FFF2-40B4-BE49-F238E27FC236}">
                <a16:creationId xmlns:a16="http://schemas.microsoft.com/office/drawing/2014/main" id="{A59B8D6F-0AAC-74D3-C54B-A06EDF5833C1}"/>
              </a:ext>
            </a:extLst>
          </p:cNvPr>
          <p:cNvSpPr txBox="1"/>
          <p:nvPr/>
        </p:nvSpPr>
        <p:spPr>
          <a:xfrm>
            <a:off x="419576" y="1228396"/>
            <a:ext cx="5220498" cy="4401205"/>
          </a:xfrm>
          <a:prstGeom prst="rect">
            <a:avLst/>
          </a:prstGeom>
          <a:solidFill>
            <a:srgbClr val="27A581"/>
          </a:solidFill>
        </p:spPr>
        <p:txBody>
          <a:bodyPr wrap="square" rtlCol="0">
            <a:spAutoFit/>
          </a:bodyPr>
          <a:lstStyle/>
          <a:p>
            <a:pPr marL="514350" indent="-514350">
              <a:buFont typeface="Arial" panose="020B0604020202020204" pitchFamily="34" charset="0"/>
              <a:buChar char="•"/>
            </a:pPr>
            <a:r>
              <a:rPr lang="en-GB" sz="2800" dirty="0">
                <a:solidFill>
                  <a:schemeClr val="bg1"/>
                </a:solidFill>
                <a:latin typeface="+mj-lt"/>
              </a:rPr>
              <a:t>Are there any of the similarities that you can see to where you live in the world? </a:t>
            </a:r>
          </a:p>
          <a:p>
            <a:pPr marL="514350" indent="-51435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familiar are the people, the landscape, the objects or the areas in these images?</a:t>
            </a:r>
          </a:p>
          <a:p>
            <a:pPr marL="457200" indent="-45720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does this image make you feel?</a:t>
            </a:r>
          </a:p>
        </p:txBody>
      </p:sp>
    </p:spTree>
    <p:extLst>
      <p:ext uri="{BB962C8B-B14F-4D97-AF65-F5344CB8AC3E}">
        <p14:creationId xmlns:p14="http://schemas.microsoft.com/office/powerpoint/2010/main" val="3722746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B51292A-2EE1-47AE-9E56-68788A90A525}"/>
              </a:ext>
            </a:extLst>
          </p:cNvPr>
          <p:cNvSpPr/>
          <p:nvPr/>
        </p:nvSpPr>
        <p:spPr>
          <a:xfrm>
            <a:off x="10170941" y="140677"/>
            <a:ext cx="1828799" cy="97067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5372F"/>
                </a:solidFill>
                <a:effectLst/>
                <a:uLnTx/>
                <a:uFillTx/>
                <a:latin typeface="Calibri" panose="020F0502020204030204"/>
                <a:ea typeface="+mn-ea"/>
                <a:cs typeface="+mn-cs"/>
              </a:rPr>
              <a:t>Flooding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5372F"/>
                </a:solidFill>
                <a:effectLst/>
                <a:uLnTx/>
                <a:uFillTx/>
                <a:latin typeface="Calibri" panose="020F0502020204030204"/>
                <a:ea typeface="+mn-ea"/>
                <a:cs typeface="+mn-cs"/>
              </a:rPr>
              <a:t>Germany</a:t>
            </a:r>
          </a:p>
        </p:txBody>
      </p:sp>
    </p:spTree>
    <p:extLst>
      <p:ext uri="{BB962C8B-B14F-4D97-AF65-F5344CB8AC3E}">
        <p14:creationId xmlns:p14="http://schemas.microsoft.com/office/powerpoint/2010/main" val="2193201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DF0C30E-70F3-4EC1-BBB1-43498CFD48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7684" y="1727756"/>
            <a:ext cx="5484740" cy="3402488"/>
          </a:xfrm>
          <a:prstGeom prst="rect">
            <a:avLst/>
          </a:prstGeom>
        </p:spPr>
      </p:pic>
      <p:sp>
        <p:nvSpPr>
          <p:cNvPr id="3" name="TextBox 5">
            <a:extLst>
              <a:ext uri="{FF2B5EF4-FFF2-40B4-BE49-F238E27FC236}">
                <a16:creationId xmlns:a16="http://schemas.microsoft.com/office/drawing/2014/main" id="{954D2810-8802-02AA-B839-74B1D1FD085C}"/>
              </a:ext>
            </a:extLst>
          </p:cNvPr>
          <p:cNvSpPr txBox="1"/>
          <p:nvPr/>
        </p:nvSpPr>
        <p:spPr>
          <a:xfrm>
            <a:off x="419576" y="1228396"/>
            <a:ext cx="5220498" cy="4401205"/>
          </a:xfrm>
          <a:prstGeom prst="rect">
            <a:avLst/>
          </a:prstGeom>
          <a:solidFill>
            <a:srgbClr val="27A581"/>
          </a:solidFill>
        </p:spPr>
        <p:txBody>
          <a:bodyPr wrap="square" rtlCol="0">
            <a:spAutoFit/>
          </a:bodyPr>
          <a:lstStyle/>
          <a:p>
            <a:pPr marL="514350" indent="-514350">
              <a:buFont typeface="Arial" panose="020B0604020202020204" pitchFamily="34" charset="0"/>
              <a:buChar char="•"/>
            </a:pPr>
            <a:r>
              <a:rPr lang="en-GB" sz="2800" dirty="0">
                <a:solidFill>
                  <a:schemeClr val="bg1"/>
                </a:solidFill>
                <a:latin typeface="+mj-lt"/>
              </a:rPr>
              <a:t>Are there any of the similarities that you can see to where you live in the world? </a:t>
            </a:r>
          </a:p>
          <a:p>
            <a:pPr marL="514350" indent="-51435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familiar are the people, the landscape, the objects or the areas in these images?</a:t>
            </a:r>
          </a:p>
          <a:p>
            <a:pPr marL="457200" indent="-457200">
              <a:buFont typeface="Arial" panose="020B0604020202020204" pitchFamily="34" charset="0"/>
              <a:buChar char="•"/>
            </a:pPr>
            <a:endParaRPr lang="en-GB" sz="2800" dirty="0">
              <a:solidFill>
                <a:schemeClr val="bg1"/>
              </a:solidFill>
              <a:latin typeface="+mj-lt"/>
            </a:endParaRPr>
          </a:p>
          <a:p>
            <a:pPr marL="514350" indent="-514350">
              <a:buFont typeface="Arial" panose="020B0604020202020204" pitchFamily="34" charset="0"/>
              <a:buChar char="•"/>
            </a:pPr>
            <a:r>
              <a:rPr lang="en-GB" sz="2800" dirty="0">
                <a:solidFill>
                  <a:schemeClr val="bg1"/>
                </a:solidFill>
                <a:latin typeface="+mj-lt"/>
              </a:rPr>
              <a:t>How does this image make you feel?</a:t>
            </a:r>
          </a:p>
        </p:txBody>
      </p:sp>
    </p:spTree>
    <p:extLst>
      <p:ext uri="{BB962C8B-B14F-4D97-AF65-F5344CB8AC3E}">
        <p14:creationId xmlns:p14="http://schemas.microsoft.com/office/powerpoint/2010/main" val="2089714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23762B6D-87A7-40D8-9A19-5FDFE8F67989}"/>
              </a:ext>
            </a:extLst>
          </p:cNvPr>
          <p:cNvSpPr txBox="1"/>
          <p:nvPr/>
        </p:nvSpPr>
        <p:spPr>
          <a:xfrm>
            <a:off x="429491" y="2321019"/>
            <a:ext cx="11568545" cy="1384995"/>
          </a:xfrm>
          <a:prstGeom prst="rect">
            <a:avLst/>
          </a:prstGeom>
          <a:noFill/>
        </p:spPr>
        <p:txBody>
          <a:bodyPr wrap="square" rtlCol="0">
            <a:spAutoFit/>
          </a:bodyPr>
          <a:lstStyle/>
          <a:p>
            <a:r>
              <a:rPr lang="en-GB" sz="2800" dirty="0">
                <a:solidFill>
                  <a:srgbClr val="35372F"/>
                </a:solidFill>
                <a:latin typeface="+mj-lt"/>
              </a:rPr>
              <a:t>Some ripple effects are often not told about in news stories. As a class, take a couple of minutes to discuss some of these ripple effects of climate change and migration, such as the impact on the more-than-human world. </a:t>
            </a:r>
            <a:endParaRPr lang="en-GB" sz="2800" dirty="0">
              <a:solidFill>
                <a:srgbClr val="35372F"/>
              </a:solidFill>
              <a:highlight>
                <a:srgbClr val="00FFFF"/>
              </a:highlight>
              <a:latin typeface="+mj-lt"/>
            </a:endParaRPr>
          </a:p>
        </p:txBody>
      </p:sp>
      <p:pic>
        <p:nvPicPr>
          <p:cNvPr id="8" name="Picture 6" descr="Image result for frog cartoon">
            <a:extLst>
              <a:ext uri="{FF2B5EF4-FFF2-40B4-BE49-F238E27FC236}">
                <a16:creationId xmlns:a16="http://schemas.microsoft.com/office/drawing/2014/main" id="{3A1FD34C-EFB3-4904-ABD4-78664A9B0A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07514" y="4874156"/>
            <a:ext cx="2498725" cy="16432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79528CB-0E9E-D2D1-1432-4C37F0C08D5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45207" y="3951513"/>
            <a:ext cx="2728280" cy="2728280"/>
          </a:xfrm>
          <a:prstGeom prst="rect">
            <a:avLst/>
          </a:prstGeom>
        </p:spPr>
      </p:pic>
    </p:spTree>
    <p:extLst>
      <p:ext uri="{BB962C8B-B14F-4D97-AF65-F5344CB8AC3E}">
        <p14:creationId xmlns:p14="http://schemas.microsoft.com/office/powerpoint/2010/main" val="4086653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7DE114E-54B9-405D-A016-1319A6E8D4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5" name="Oval 10">
            <a:extLst>
              <a:ext uri="{FF2B5EF4-FFF2-40B4-BE49-F238E27FC236}">
                <a16:creationId xmlns:a16="http://schemas.microsoft.com/office/drawing/2014/main" id="{F2C1B7B4-A66A-4A71-8382-413039943A6C}"/>
              </a:ext>
            </a:extLst>
          </p:cNvPr>
          <p:cNvSpPr/>
          <p:nvPr/>
        </p:nvSpPr>
        <p:spPr>
          <a:xfrm>
            <a:off x="8093581" y="2559357"/>
            <a:ext cx="3958720" cy="3930343"/>
          </a:xfrm>
          <a:prstGeom prst="ellipse">
            <a:avLst/>
          </a:prstGeom>
          <a:solidFill>
            <a:schemeClr val="tx1">
              <a:alpha val="66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7" name="TextBox 11">
            <a:extLst>
              <a:ext uri="{FF2B5EF4-FFF2-40B4-BE49-F238E27FC236}">
                <a16:creationId xmlns:a16="http://schemas.microsoft.com/office/drawing/2014/main" id="{A26DA717-F47E-4A91-9B84-5F5156390A30}"/>
              </a:ext>
            </a:extLst>
          </p:cNvPr>
          <p:cNvSpPr txBox="1"/>
          <p:nvPr/>
        </p:nvSpPr>
        <p:spPr>
          <a:xfrm>
            <a:off x="8195536" y="4273228"/>
            <a:ext cx="3754810" cy="1015663"/>
          </a:xfrm>
          <a:prstGeom prst="rect">
            <a:avLst/>
          </a:prstGeom>
          <a:noFill/>
        </p:spPr>
        <p:txBody>
          <a:bodyPr wrap="square" rtlCol="0">
            <a:spAutoFit/>
          </a:bodyPr>
          <a:lstStyle/>
          <a:p>
            <a:pPr algn="ctr"/>
            <a:r>
              <a:rPr lang="en-GB" sz="2400" b="1" spc="300" dirty="0">
                <a:solidFill>
                  <a:prstClr val="white"/>
                </a:solidFill>
              </a:rPr>
              <a:t>ECO-EMPATHY</a:t>
            </a:r>
          </a:p>
          <a:p>
            <a:pPr algn="ctr"/>
            <a:endParaRPr lang="en-GB" b="1" dirty="0">
              <a:solidFill>
                <a:srgbClr val="FEE725"/>
              </a:solidFill>
            </a:endParaRPr>
          </a:p>
          <a:p>
            <a:pPr algn="ctr"/>
            <a:r>
              <a:rPr lang="en-GB" b="1" dirty="0">
                <a:solidFill>
                  <a:srgbClr val="FEE725"/>
                </a:solidFill>
              </a:rPr>
              <a:t>1 0  M I N U T E S </a:t>
            </a:r>
            <a:endParaRPr lang="en-GB" dirty="0">
              <a:solidFill>
                <a:srgbClr val="FEE725"/>
              </a:solidFill>
            </a:endParaRPr>
          </a:p>
        </p:txBody>
      </p:sp>
    </p:spTree>
    <p:extLst>
      <p:ext uri="{BB962C8B-B14F-4D97-AF65-F5344CB8AC3E}">
        <p14:creationId xmlns:p14="http://schemas.microsoft.com/office/powerpoint/2010/main" val="320947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52" y="208381"/>
            <a:ext cx="1979398" cy="794154"/>
          </a:xfrm>
          <a:prstGeom prst="rect">
            <a:avLst/>
          </a:prstGeom>
        </p:spPr>
      </p:pic>
      <p:sp>
        <p:nvSpPr>
          <p:cNvPr id="6" name="Oval 10">
            <a:extLst>
              <a:ext uri="{FF2B5EF4-FFF2-40B4-BE49-F238E27FC236}">
                <a16:creationId xmlns:a16="http://schemas.microsoft.com/office/drawing/2014/main" id="{320F1EBB-B29C-4749-B6C5-526C235DF576}"/>
              </a:ext>
            </a:extLst>
          </p:cNvPr>
          <p:cNvSpPr/>
          <p:nvPr/>
        </p:nvSpPr>
        <p:spPr>
          <a:xfrm>
            <a:off x="7793665" y="2562447"/>
            <a:ext cx="4185772" cy="4035420"/>
          </a:xfrm>
          <a:prstGeom prst="ellipse">
            <a:avLst/>
          </a:prstGeom>
          <a:solidFill>
            <a:schemeClr val="tx1">
              <a:alpha val="66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sz="1400" b="1" dirty="0">
                <a:solidFill>
                  <a:srgbClr val="FEE725"/>
                </a:solidFill>
              </a:rPr>
            </a:br>
            <a:endParaRPr lang="en-GB" sz="1400" dirty="0">
              <a:solidFill>
                <a:prstClr val="white"/>
              </a:solidFill>
            </a:endParaRPr>
          </a:p>
        </p:txBody>
      </p:sp>
      <p:sp>
        <p:nvSpPr>
          <p:cNvPr id="9" name="TextBox 11">
            <a:extLst>
              <a:ext uri="{FF2B5EF4-FFF2-40B4-BE49-F238E27FC236}">
                <a16:creationId xmlns:a16="http://schemas.microsoft.com/office/drawing/2014/main" id="{4DCC47D8-CD92-4CB6-9656-42D650B3828C}"/>
              </a:ext>
            </a:extLst>
          </p:cNvPr>
          <p:cNvSpPr txBox="1"/>
          <p:nvPr/>
        </p:nvSpPr>
        <p:spPr>
          <a:xfrm>
            <a:off x="7878099" y="4126421"/>
            <a:ext cx="4101338" cy="1661993"/>
          </a:xfrm>
          <a:prstGeom prst="rect">
            <a:avLst/>
          </a:prstGeom>
          <a:noFill/>
        </p:spPr>
        <p:txBody>
          <a:bodyPr wrap="square" rtlCol="0">
            <a:spAutoFit/>
          </a:bodyPr>
          <a:lstStyle/>
          <a:p>
            <a:pPr algn="ctr"/>
            <a:r>
              <a:rPr lang="en-GB" sz="3300" b="1" spc="300" dirty="0">
                <a:solidFill>
                  <a:prstClr val="white"/>
                </a:solidFill>
              </a:rPr>
              <a:t>THE RIPPLE EFFECTS</a:t>
            </a:r>
            <a:endParaRPr lang="en-GB" b="1" spc="300" dirty="0">
              <a:solidFill>
                <a:srgbClr val="FEE725"/>
              </a:solidFill>
            </a:endParaRPr>
          </a:p>
          <a:p>
            <a:pPr algn="ctr"/>
            <a:br>
              <a:rPr lang="en-GB" b="1" dirty="0">
                <a:solidFill>
                  <a:prstClr val="white"/>
                </a:solidFill>
              </a:rPr>
            </a:br>
            <a:r>
              <a:rPr lang="en-GB" b="1" spc="300" dirty="0">
                <a:solidFill>
                  <a:prstClr val="white"/>
                </a:solidFill>
              </a:rPr>
              <a:t>60 MINUTES</a:t>
            </a:r>
            <a:endParaRPr lang="en-GB" spc="300" dirty="0">
              <a:solidFill>
                <a:prstClr val="white"/>
              </a:solidFill>
            </a:endParaRPr>
          </a:p>
        </p:txBody>
      </p:sp>
      <p:sp>
        <p:nvSpPr>
          <p:cNvPr id="10" name="Rectangle 6">
            <a:extLst>
              <a:ext uri="{FF2B5EF4-FFF2-40B4-BE49-F238E27FC236}">
                <a16:creationId xmlns:a16="http://schemas.microsoft.com/office/drawing/2014/main" id="{31DB84E2-197D-429E-9BCF-F885EBB73213}"/>
              </a:ext>
            </a:extLst>
          </p:cNvPr>
          <p:cNvSpPr/>
          <p:nvPr/>
        </p:nvSpPr>
        <p:spPr>
          <a:xfrm>
            <a:off x="8723021" y="3712318"/>
            <a:ext cx="2411493" cy="307777"/>
          </a:xfrm>
          <a:prstGeom prst="rect">
            <a:avLst/>
          </a:prstGeom>
        </p:spPr>
        <p:txBody>
          <a:bodyPr wrap="none">
            <a:spAutoFit/>
          </a:bodyPr>
          <a:lstStyle/>
          <a:p>
            <a:pPr algn="ctr">
              <a:defRPr/>
            </a:pPr>
            <a:r>
              <a:rPr lang="en-GB" sz="1400" spc="300" dirty="0">
                <a:solidFill>
                  <a:srgbClr val="FEE725"/>
                </a:solidFill>
              </a:rPr>
              <a:t>CHANGING CLIMATES</a:t>
            </a:r>
          </a:p>
        </p:txBody>
      </p:sp>
    </p:spTree>
    <p:extLst>
      <p:ext uri="{BB962C8B-B14F-4D97-AF65-F5344CB8AC3E}">
        <p14:creationId xmlns:p14="http://schemas.microsoft.com/office/powerpoint/2010/main" val="4127270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074" y="1123005"/>
            <a:ext cx="11527587" cy="5122863"/>
          </a:xfrm>
        </p:spPr>
        <p:txBody>
          <a:bodyPr>
            <a:normAutofit/>
          </a:bodyPr>
          <a:lstStyle/>
          <a:p>
            <a:pPr marL="0" indent="0">
              <a:buNone/>
            </a:pPr>
            <a:r>
              <a:rPr lang="en-GB" dirty="0">
                <a:solidFill>
                  <a:srgbClr val="35372F"/>
                </a:solidFill>
              </a:rPr>
              <a:t>Many people – young people in particular – are struggling with something that is being called ‘eco-anxiety’ or ‘eco-empathy’. </a:t>
            </a:r>
          </a:p>
        </p:txBody>
      </p:sp>
      <p:sp>
        <p:nvSpPr>
          <p:cNvPr id="6" name="Rectangle 5"/>
          <p:cNvSpPr/>
          <p:nvPr/>
        </p:nvSpPr>
        <p:spPr>
          <a:xfrm>
            <a:off x="427073" y="2161526"/>
            <a:ext cx="5799555" cy="3710759"/>
          </a:xfrm>
          <a:prstGeom prst="rect">
            <a:avLst/>
          </a:prstGeom>
        </p:spPr>
        <p:txBody>
          <a:bodyPr wrap="square">
            <a:spAutoFit/>
          </a:bodyPr>
          <a:lstStyle/>
          <a:p>
            <a:pPr lvl="0">
              <a:lnSpc>
                <a:spcPct val="90000"/>
              </a:lnSpc>
              <a:spcBef>
                <a:spcPts val="1000"/>
              </a:spcBef>
            </a:pPr>
            <a:r>
              <a:rPr lang="en-GB" sz="2800" dirty="0">
                <a:solidFill>
                  <a:srgbClr val="35372F"/>
                </a:solidFill>
                <a:latin typeface="Calibri Light" panose="020F0302020204030204"/>
              </a:rPr>
              <a:t>We may be feeling completely overwhelmed by the extent of the climate crisis or feeling very insignificant in being able to make any changes that will have an impact. Or even numb, apathetic, confused…</a:t>
            </a:r>
          </a:p>
          <a:p>
            <a:pPr lvl="0">
              <a:lnSpc>
                <a:spcPct val="90000"/>
              </a:lnSpc>
              <a:spcBef>
                <a:spcPts val="1000"/>
              </a:spcBef>
            </a:pPr>
            <a:br>
              <a:rPr lang="en-GB" sz="2800" dirty="0">
                <a:solidFill>
                  <a:srgbClr val="35372F"/>
                </a:solidFill>
                <a:latin typeface="Calibri Light" panose="020F0302020204030204"/>
              </a:rPr>
            </a:br>
            <a:r>
              <a:rPr lang="en-GB" sz="2800" dirty="0">
                <a:solidFill>
                  <a:srgbClr val="35372F"/>
                </a:solidFill>
                <a:latin typeface="Calibri Light" panose="020F0302020204030204"/>
              </a:rPr>
              <a:t>These feelings are very normal. </a:t>
            </a:r>
            <a:r>
              <a:rPr kumimoji="0" lang="en-GB" sz="2800" b="0" i="0" u="none" strike="noStrike" kern="1200" cap="none" spc="0" normalizeH="0" baseline="0" noProof="0" dirty="0">
                <a:ln>
                  <a:noFill/>
                </a:ln>
                <a:solidFill>
                  <a:srgbClr val="35372F"/>
                </a:solidFill>
                <a:effectLst/>
                <a:uLnTx/>
                <a:uFillTx/>
                <a:latin typeface="Calibri Light" panose="020F0302020204030204"/>
                <a:ea typeface="+mn-ea"/>
                <a:cs typeface="+mn-cs"/>
              </a:rPr>
              <a:t>We feel this way </a:t>
            </a:r>
            <a:r>
              <a:rPr kumimoji="0" lang="en-GB" sz="2800" b="1" i="0" u="none" strike="noStrike" kern="1200" cap="none" spc="0" normalizeH="0" baseline="0" noProof="0" dirty="0">
                <a:ln>
                  <a:noFill/>
                </a:ln>
                <a:solidFill>
                  <a:srgbClr val="35372F"/>
                </a:solidFill>
                <a:effectLst/>
                <a:uLnTx/>
                <a:uFillTx/>
                <a:latin typeface="Calibri Light" panose="020F0302020204030204"/>
                <a:ea typeface="+mn-ea"/>
                <a:cs typeface="+mn-cs"/>
              </a:rPr>
              <a:t>because we care.</a:t>
            </a:r>
            <a:endParaRPr lang="en-GB" sz="2800" b="1" dirty="0">
              <a:solidFill>
                <a:srgbClr val="35372F"/>
              </a:solidFill>
              <a:latin typeface="Calibri Light" panose="020F0302020204030204"/>
            </a:endParaRPr>
          </a:p>
        </p:txBody>
      </p:sp>
      <p:pic>
        <p:nvPicPr>
          <p:cNvPr id="8" name="Imagem 7">
            <a:extLst>
              <a:ext uri="{FF2B5EF4-FFF2-40B4-BE49-F238E27FC236}">
                <a16:creationId xmlns:a16="http://schemas.microsoft.com/office/drawing/2014/main" id="{39A4CEB3-3187-42E2-A41B-6A53199944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29910" y="2420671"/>
            <a:ext cx="4521469" cy="2527530"/>
          </a:xfrm>
          <a:prstGeom prst="rect">
            <a:avLst/>
          </a:prstGeom>
        </p:spPr>
      </p:pic>
      <p:sp>
        <p:nvSpPr>
          <p:cNvPr id="9" name="CaixaDeTexto 8">
            <a:extLst>
              <a:ext uri="{FF2B5EF4-FFF2-40B4-BE49-F238E27FC236}">
                <a16:creationId xmlns:a16="http://schemas.microsoft.com/office/drawing/2014/main" id="{35B97E36-A7BA-4304-8D28-A59EB58A6CAA}"/>
              </a:ext>
            </a:extLst>
          </p:cNvPr>
          <p:cNvSpPr txBox="1"/>
          <p:nvPr/>
        </p:nvSpPr>
        <p:spPr>
          <a:xfrm>
            <a:off x="6829909" y="5166147"/>
            <a:ext cx="4521469" cy="861774"/>
          </a:xfrm>
          <a:prstGeom prst="rect">
            <a:avLst/>
          </a:prstGeom>
          <a:noFill/>
        </p:spPr>
        <p:txBody>
          <a:bodyPr wrap="square" rtlCol="0">
            <a:spAutoFit/>
          </a:bodyPr>
          <a:lstStyle/>
          <a:p>
            <a:r>
              <a:rPr lang="en-GB" sz="1600" dirty="0">
                <a:latin typeface="+mj-lt"/>
                <a:hlinkClick r:id="rId3"/>
              </a:rPr>
              <a:t>Image @ BBC: 'Eco-anxiety': how to spot it and what to do about it</a:t>
            </a:r>
            <a:endParaRPr lang="en-GB" sz="1600" dirty="0">
              <a:latin typeface="+mj-lt"/>
            </a:endParaRPr>
          </a:p>
          <a:p>
            <a:endParaRPr lang="en-GB" dirty="0"/>
          </a:p>
        </p:txBody>
      </p:sp>
    </p:spTree>
    <p:extLst>
      <p:ext uri="{BB962C8B-B14F-4D97-AF65-F5344CB8AC3E}">
        <p14:creationId xmlns:p14="http://schemas.microsoft.com/office/powerpoint/2010/main" val="1340504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656" y="1406984"/>
            <a:ext cx="11446270" cy="4351338"/>
          </a:xfrm>
        </p:spPr>
        <p:txBody>
          <a:bodyPr/>
          <a:lstStyle/>
          <a:p>
            <a:pPr marL="0" indent="0">
              <a:buNone/>
            </a:pPr>
            <a:r>
              <a:rPr lang="en-GB" dirty="0">
                <a:solidFill>
                  <a:srgbClr val="35372F"/>
                </a:solidFill>
              </a:rPr>
              <a:t>Take a look at the short video (1:10 minutes) made by the American Journal of Physics entitled:</a:t>
            </a:r>
          </a:p>
        </p:txBody>
      </p:sp>
      <p:sp>
        <p:nvSpPr>
          <p:cNvPr id="4" name="Rectangle 3"/>
          <p:cNvSpPr/>
          <p:nvPr/>
        </p:nvSpPr>
        <p:spPr>
          <a:xfrm>
            <a:off x="318656" y="2790081"/>
            <a:ext cx="6096000" cy="1051570"/>
          </a:xfrm>
          <a:prstGeom prst="rect">
            <a:avLst/>
          </a:prstGeom>
        </p:spPr>
        <p:txBody>
          <a:bodyPr>
            <a:spAutoFit/>
          </a:bodyPr>
          <a:lstStyle/>
          <a:p>
            <a:pPr lvl="0">
              <a:lnSpc>
                <a:spcPct val="90000"/>
              </a:lnSpc>
              <a:spcBef>
                <a:spcPts val="1000"/>
              </a:spcBef>
            </a:pPr>
            <a:endParaRPr lang="en-GB" sz="2800" dirty="0">
              <a:solidFill>
                <a:prstClr val="black"/>
              </a:solidFill>
              <a:latin typeface="Calibri Light" panose="020F0302020204030204"/>
            </a:endParaRPr>
          </a:p>
          <a:p>
            <a:pPr lvl="0">
              <a:lnSpc>
                <a:spcPct val="90000"/>
              </a:lnSpc>
              <a:spcBef>
                <a:spcPts val="1000"/>
              </a:spcBef>
            </a:pPr>
            <a:r>
              <a:rPr lang="en-GB" sz="3200" b="1" dirty="0">
                <a:solidFill>
                  <a:prstClr val="black"/>
                </a:solidFill>
                <a:latin typeface="Calibri Light" panose="020F0302020204030204"/>
                <a:hlinkClick r:id="rId3"/>
              </a:rPr>
              <a:t>Domino Chain Reaction</a:t>
            </a:r>
            <a:endParaRPr lang="en-GB" sz="3200" b="1" dirty="0">
              <a:solidFill>
                <a:prstClr val="black"/>
              </a:solidFill>
              <a:latin typeface="Calibri Light" panose="020F0302020204030204"/>
            </a:endParaRPr>
          </a:p>
        </p:txBody>
      </p:sp>
      <p:sp>
        <p:nvSpPr>
          <p:cNvPr id="5" name="Rectangle 4"/>
          <p:cNvSpPr/>
          <p:nvPr/>
        </p:nvSpPr>
        <p:spPr>
          <a:xfrm>
            <a:off x="318657" y="3766250"/>
            <a:ext cx="3070777" cy="307777"/>
          </a:xfrm>
          <a:prstGeom prst="rect">
            <a:avLst/>
          </a:prstGeom>
        </p:spPr>
        <p:txBody>
          <a:bodyPr wrap="none">
            <a:spAutoFit/>
          </a:bodyPr>
          <a:lstStyle/>
          <a:p>
            <a:r>
              <a:rPr lang="en-GB" altLang="en-US" sz="1400" b="1" dirty="0">
                <a:solidFill>
                  <a:srgbClr val="35372F"/>
                </a:solidFill>
                <a:latin typeface="+mj-lt"/>
                <a:ea typeface="Calibri" panose="020F0502020204030204" pitchFamily="34" charset="0"/>
                <a:cs typeface="Times New Roman" panose="02020603050405020304" pitchFamily="18" charset="0"/>
              </a:rPr>
              <a:t>(Click on the link above for the hyperlink)</a:t>
            </a:r>
            <a:endParaRPr lang="en-GB" altLang="en-US" sz="1400" b="1" dirty="0">
              <a:solidFill>
                <a:srgbClr val="35372F"/>
              </a:solidFill>
              <a:latin typeface="+mj-lt"/>
            </a:endParaRPr>
          </a:p>
        </p:txBody>
      </p:sp>
      <p:pic>
        <p:nvPicPr>
          <p:cNvPr id="3074" name="Picture 2" descr="Image result for domino chain reaction american journal of physic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0424" y="2182215"/>
            <a:ext cx="5824501" cy="327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28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D884B-B2FA-4941-A45B-2AC4BF5FF42D}"/>
              </a:ext>
            </a:extLst>
          </p:cNvPr>
          <p:cNvSpPr>
            <a:spLocks noGrp="1"/>
          </p:cNvSpPr>
          <p:nvPr>
            <p:ph type="title"/>
          </p:nvPr>
        </p:nvSpPr>
        <p:spPr>
          <a:xfrm>
            <a:off x="417328" y="926334"/>
            <a:ext cx="11357344" cy="1190958"/>
          </a:xfrm>
        </p:spPr>
        <p:txBody>
          <a:bodyPr>
            <a:normAutofit/>
          </a:bodyPr>
          <a:lstStyle/>
          <a:p>
            <a:r>
              <a:rPr lang="en-GB" sz="2800" dirty="0">
                <a:solidFill>
                  <a:srgbClr val="35372F"/>
                </a:solidFill>
              </a:rPr>
              <a:t>In pairs, take a moment to reflect on the following question:</a:t>
            </a:r>
          </a:p>
        </p:txBody>
      </p:sp>
      <p:sp>
        <p:nvSpPr>
          <p:cNvPr id="3" name="Espaço Reservado para Conteúdo 2">
            <a:extLst>
              <a:ext uri="{FF2B5EF4-FFF2-40B4-BE49-F238E27FC236}">
                <a16:creationId xmlns:a16="http://schemas.microsoft.com/office/drawing/2014/main" id="{DC3A016B-5738-4CE0-BDEA-B2DCF8DB7487}"/>
              </a:ext>
            </a:extLst>
          </p:cNvPr>
          <p:cNvSpPr>
            <a:spLocks noGrp="1"/>
          </p:cNvSpPr>
          <p:nvPr>
            <p:ph idx="1"/>
          </p:nvPr>
        </p:nvSpPr>
        <p:spPr>
          <a:xfrm>
            <a:off x="4613563" y="2828988"/>
            <a:ext cx="2563091" cy="1830388"/>
          </a:xfrm>
        </p:spPr>
        <p:txBody>
          <a:bodyPr>
            <a:noAutofit/>
          </a:bodyPr>
          <a:lstStyle/>
          <a:p>
            <a:pPr marL="0" indent="0" algn="ctr">
              <a:buNone/>
            </a:pPr>
            <a:r>
              <a:rPr lang="en-GB" dirty="0">
                <a:solidFill>
                  <a:srgbClr val="35372F"/>
                </a:solidFill>
              </a:rPr>
              <a:t>What does this video tell you about small or individual actions?</a:t>
            </a:r>
          </a:p>
        </p:txBody>
      </p:sp>
      <p:pic>
        <p:nvPicPr>
          <p:cNvPr id="4" name="Content Placeholder 3">
            <a:extLst>
              <a:ext uri="{FF2B5EF4-FFF2-40B4-BE49-F238E27FC236}">
                <a16:creationId xmlns:a16="http://schemas.microsoft.com/office/drawing/2014/main" id="{B91316A2-A590-4791-A249-CB4BCE77F8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96492" y="2045566"/>
            <a:ext cx="3397232" cy="3397232"/>
          </a:xfrm>
          <a:prstGeom prst="rect">
            <a:avLst/>
          </a:prstGeom>
        </p:spPr>
      </p:pic>
      <p:pic>
        <p:nvPicPr>
          <p:cNvPr id="5" name="Picture 2" descr="Image result for domino chain reaction american journal of physics">
            <a:extLst>
              <a:ext uri="{FF2B5EF4-FFF2-40B4-BE49-F238E27FC236}">
                <a16:creationId xmlns:a16="http://schemas.microsoft.com/office/drawing/2014/main" id="{41057CC6-45F0-44AC-A8E2-05D5A8988B9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8666414" y="4267538"/>
            <a:ext cx="3108258" cy="2029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968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2933" y="5657849"/>
            <a:ext cx="642264" cy="815573"/>
          </a:xfrm>
          <a:prstGeom prst="rect">
            <a:avLst/>
          </a:prstGeom>
        </p:spPr>
      </p:pic>
      <p:sp>
        <p:nvSpPr>
          <p:cNvPr id="7" name="Oval Callout 6"/>
          <p:cNvSpPr/>
          <p:nvPr/>
        </p:nvSpPr>
        <p:spPr>
          <a:xfrm>
            <a:off x="3676650" y="794657"/>
            <a:ext cx="4727121" cy="4777788"/>
          </a:xfrm>
          <a:prstGeom prst="wedgeEllipseCallout">
            <a:avLst>
              <a:gd name="adj1" fmla="val 40033"/>
              <a:gd name="adj2" fmla="val 50479"/>
            </a:avLst>
          </a:prstGeom>
          <a:solidFill>
            <a:srgbClr val="27A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alibri Light" panose="020F0302020204030204"/>
              </a:rPr>
              <a:t>Actions we make as individuals may seem small, but they all have huge ripple effects and chain reactions that we may never even know about. </a:t>
            </a:r>
          </a:p>
          <a:p>
            <a:pPr algn="ctr"/>
            <a:br>
              <a:rPr lang="en-GB" sz="2400" b="1" dirty="0">
                <a:solidFill>
                  <a:schemeClr val="bg1"/>
                </a:solidFill>
                <a:latin typeface="Calibri Light" panose="020F0302020204030204"/>
              </a:rPr>
            </a:br>
            <a:r>
              <a:rPr lang="en-GB" sz="2400" b="1" dirty="0">
                <a:solidFill>
                  <a:schemeClr val="bg1"/>
                </a:solidFill>
                <a:latin typeface="Calibri Light" panose="020F0302020204030204"/>
              </a:rPr>
              <a:t>REMEMBER: You are never too small to make a difference.</a:t>
            </a:r>
          </a:p>
        </p:txBody>
      </p:sp>
    </p:spTree>
    <p:extLst>
      <p:ext uri="{BB962C8B-B14F-4D97-AF65-F5344CB8AC3E}">
        <p14:creationId xmlns:p14="http://schemas.microsoft.com/office/powerpoint/2010/main" val="656007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86083"/>
            <a:ext cx="11460125" cy="4351338"/>
          </a:xfrm>
        </p:spPr>
        <p:txBody>
          <a:bodyPr/>
          <a:lstStyle/>
          <a:p>
            <a:pPr marL="0" indent="0">
              <a:buNone/>
            </a:pPr>
            <a:r>
              <a:rPr lang="en-GB" dirty="0">
                <a:solidFill>
                  <a:srgbClr val="35372F"/>
                </a:solidFill>
              </a:rPr>
              <a:t>Just like the animals and creatures we have met, humans will have to – and need to - adapt and make changes to respond to and prevent climate change.</a:t>
            </a:r>
          </a:p>
          <a:p>
            <a:pPr marL="0" indent="0">
              <a:buNone/>
            </a:pPr>
            <a:r>
              <a:rPr lang="en-GB" dirty="0">
                <a:solidFill>
                  <a:srgbClr val="35372F"/>
                </a:solidFill>
              </a:rPr>
              <a:t>That is why people across the world are changing habits on an individual, local, national and global scale. </a:t>
            </a:r>
          </a:p>
        </p:txBody>
      </p:sp>
      <p:sp>
        <p:nvSpPr>
          <p:cNvPr id="5" name="Rectangle 4"/>
          <p:cNvSpPr/>
          <p:nvPr/>
        </p:nvSpPr>
        <p:spPr>
          <a:xfrm>
            <a:off x="304800" y="3352793"/>
            <a:ext cx="5468125" cy="2031325"/>
          </a:xfrm>
          <a:prstGeom prst="rect">
            <a:avLst/>
          </a:prstGeom>
        </p:spPr>
        <p:txBody>
          <a:bodyPr wrap="square">
            <a:spAutoFit/>
          </a:bodyPr>
          <a:lstStyle/>
          <a:p>
            <a:pPr lvl="0">
              <a:lnSpc>
                <a:spcPct val="90000"/>
              </a:lnSpc>
              <a:spcBef>
                <a:spcPts val="1000"/>
              </a:spcBef>
            </a:pPr>
            <a:r>
              <a:rPr lang="en-GB" sz="2800" dirty="0">
                <a:solidFill>
                  <a:srgbClr val="35372F"/>
                </a:solidFill>
                <a:latin typeface="Calibri Light" panose="020F0302020204030204"/>
              </a:rPr>
              <a:t>Now is a time for creativity and innovation – and there are already amazing things happening across the world! Do you know of any? That’s what we’ll be exploring next lesson!</a:t>
            </a:r>
          </a:p>
        </p:txBody>
      </p:sp>
      <p:pic>
        <p:nvPicPr>
          <p:cNvPr id="9" name="Imagem 8">
            <a:extLst>
              <a:ext uri="{FF2B5EF4-FFF2-40B4-BE49-F238E27FC236}">
                <a16:creationId xmlns:a16="http://schemas.microsoft.com/office/drawing/2014/main" id="{7D839F04-AE02-4690-AA5C-8C4D737036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8455" y="2922621"/>
            <a:ext cx="4160939" cy="3251758"/>
          </a:xfrm>
          <a:prstGeom prst="rect">
            <a:avLst/>
          </a:prstGeom>
        </p:spPr>
      </p:pic>
    </p:spTree>
    <p:extLst>
      <p:ext uri="{BB962C8B-B14F-4D97-AF65-F5344CB8AC3E}">
        <p14:creationId xmlns:p14="http://schemas.microsoft.com/office/powerpoint/2010/main" val="2345265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C941C8-C76F-4F87-9EFA-50635DC07E85}"/>
              </a:ext>
            </a:extLst>
          </p:cNvPr>
          <p:cNvSpPr/>
          <p:nvPr/>
        </p:nvSpPr>
        <p:spPr>
          <a:xfrm>
            <a:off x="6096000" y="1412656"/>
            <a:ext cx="5104226" cy="4416014"/>
          </a:xfrm>
          <a:prstGeom prst="rect">
            <a:avLst/>
          </a:prstGeom>
          <a:solidFill>
            <a:srgbClr val="27A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latin typeface="+mj-lt"/>
              </a:rPr>
              <a:t>The small actions:</a:t>
            </a:r>
          </a:p>
          <a:p>
            <a:pPr marL="342900" indent="-342900">
              <a:buFont typeface="Arial" panose="020B0604020202020204" pitchFamily="34" charset="0"/>
              <a:buChar char="•"/>
            </a:pPr>
            <a:r>
              <a:rPr lang="en-GB" sz="2400" dirty="0">
                <a:solidFill>
                  <a:schemeClr val="bg1"/>
                </a:solidFill>
                <a:latin typeface="+mj-lt"/>
              </a:rPr>
              <a:t>Notice as many people, groups and actions around you that support the wellbeing of Earth – small or big.</a:t>
            </a:r>
          </a:p>
          <a:p>
            <a:pPr marL="342900" indent="-342900">
              <a:buFont typeface="Arial" panose="020B0604020202020204" pitchFamily="34" charset="0"/>
              <a:buChar char="•"/>
            </a:pPr>
            <a:r>
              <a:rPr lang="en-GB" sz="2400" dirty="0">
                <a:solidFill>
                  <a:schemeClr val="bg1"/>
                </a:solidFill>
                <a:latin typeface="+mj-lt"/>
              </a:rPr>
              <a:t>Identify a characteristic that they have in common.</a:t>
            </a:r>
          </a:p>
          <a:p>
            <a:pPr marL="342900" indent="-342900">
              <a:buFont typeface="Arial" panose="020B0604020202020204" pitchFamily="34" charset="0"/>
              <a:buChar char="•"/>
            </a:pPr>
            <a:r>
              <a:rPr lang="en-GB" sz="2400" dirty="0">
                <a:solidFill>
                  <a:schemeClr val="bg1"/>
                </a:solidFill>
                <a:latin typeface="+mj-lt"/>
              </a:rPr>
              <a:t>Brainstorm how these can inspire and influence the way you normally do something in your life.</a:t>
            </a:r>
          </a:p>
        </p:txBody>
      </p:sp>
      <p:pic>
        <p:nvPicPr>
          <p:cNvPr id="7" name="Picture 6">
            <a:extLst>
              <a:ext uri="{FF2B5EF4-FFF2-40B4-BE49-F238E27FC236}">
                <a16:creationId xmlns:a16="http://schemas.microsoft.com/office/drawing/2014/main" id="{BD0E0473-E464-4B11-8E77-F52E6F7B2147}"/>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0286696" y="4416014"/>
            <a:ext cx="1827060" cy="2058659"/>
          </a:xfrm>
          <a:prstGeom prst="rect">
            <a:avLst/>
          </a:prstGeom>
        </p:spPr>
      </p:pic>
      <p:sp>
        <p:nvSpPr>
          <p:cNvPr id="5" name="CaixaDeTexto 4">
            <a:extLst>
              <a:ext uri="{FF2B5EF4-FFF2-40B4-BE49-F238E27FC236}">
                <a16:creationId xmlns:a16="http://schemas.microsoft.com/office/drawing/2014/main" id="{FBE7153D-83E2-4563-AFDE-C9859EFD2464}"/>
              </a:ext>
            </a:extLst>
          </p:cNvPr>
          <p:cNvSpPr txBox="1"/>
          <p:nvPr/>
        </p:nvSpPr>
        <p:spPr>
          <a:xfrm>
            <a:off x="2838157" y="574989"/>
            <a:ext cx="6098344" cy="584775"/>
          </a:xfrm>
          <a:prstGeom prst="rect">
            <a:avLst/>
          </a:prstGeom>
          <a:noFill/>
        </p:spPr>
        <p:txBody>
          <a:bodyPr wrap="square">
            <a:spAutoFit/>
          </a:bodyPr>
          <a:lstStyle/>
          <a:p>
            <a:pPr algn="ctr"/>
            <a:r>
              <a:rPr lang="en-GB" sz="3200" dirty="0">
                <a:solidFill>
                  <a:srgbClr val="35372F"/>
                </a:solidFill>
                <a:latin typeface="+mj-lt"/>
              </a:rPr>
              <a:t>TURN IDEAS INTO</a:t>
            </a:r>
            <a:r>
              <a:rPr lang="en-GB" sz="3200" b="1" dirty="0">
                <a:solidFill>
                  <a:srgbClr val="35372F"/>
                </a:solidFill>
                <a:latin typeface="+mj-lt"/>
              </a:rPr>
              <a:t> ACTION!</a:t>
            </a:r>
          </a:p>
        </p:txBody>
      </p:sp>
      <p:sp>
        <p:nvSpPr>
          <p:cNvPr id="6" name="Rectangle 2">
            <a:extLst>
              <a:ext uri="{FF2B5EF4-FFF2-40B4-BE49-F238E27FC236}">
                <a16:creationId xmlns:a16="http://schemas.microsoft.com/office/drawing/2014/main" id="{2F0CFB29-3A9C-4F0C-AED1-9CEA8A0132C9}"/>
              </a:ext>
            </a:extLst>
          </p:cNvPr>
          <p:cNvSpPr/>
          <p:nvPr/>
        </p:nvSpPr>
        <p:spPr>
          <a:xfrm>
            <a:off x="783103" y="1412656"/>
            <a:ext cx="5104226" cy="4416014"/>
          </a:xfrm>
          <a:prstGeom prst="rect">
            <a:avLst/>
          </a:prstGeom>
          <a:solidFill>
            <a:srgbClr val="27A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latin typeface="+mj-lt"/>
              </a:rPr>
              <a:t>Empathy with others:</a:t>
            </a:r>
          </a:p>
          <a:p>
            <a:pPr marL="342900" indent="-342900">
              <a:buFont typeface="Arial" panose="020B0604020202020204" pitchFamily="34" charset="0"/>
              <a:buChar char="•"/>
            </a:pPr>
            <a:r>
              <a:rPr lang="en-GB" sz="2400" dirty="0">
                <a:solidFill>
                  <a:schemeClr val="bg1"/>
                </a:solidFill>
                <a:latin typeface="+mj-lt"/>
              </a:rPr>
              <a:t>Notice as many living beings (human or non-human) that are being impacted by climate change. </a:t>
            </a:r>
          </a:p>
          <a:p>
            <a:pPr marL="342900" indent="-342900">
              <a:buFont typeface="Arial" panose="020B0604020202020204" pitchFamily="34" charset="0"/>
              <a:buChar char="•"/>
            </a:pPr>
            <a:r>
              <a:rPr lang="en-GB" sz="2400" dirty="0">
                <a:solidFill>
                  <a:schemeClr val="bg1"/>
                </a:solidFill>
                <a:latin typeface="+mj-lt"/>
              </a:rPr>
              <a:t>Take a moment to empathise how it might be for them.</a:t>
            </a:r>
          </a:p>
          <a:p>
            <a:pPr marL="342900" indent="-342900">
              <a:buFont typeface="Arial" panose="020B0604020202020204" pitchFamily="34" charset="0"/>
              <a:buChar char="•"/>
            </a:pPr>
            <a:r>
              <a:rPr lang="en-GB" sz="2400" dirty="0">
                <a:solidFill>
                  <a:schemeClr val="bg1"/>
                </a:solidFill>
                <a:latin typeface="+mj-lt"/>
              </a:rPr>
              <a:t>Brainstorm how these perceptions can influence the way you normally do something in your life.</a:t>
            </a:r>
          </a:p>
        </p:txBody>
      </p:sp>
      <p:sp>
        <p:nvSpPr>
          <p:cNvPr id="2" name="Elipse 1">
            <a:extLst>
              <a:ext uri="{FF2B5EF4-FFF2-40B4-BE49-F238E27FC236}">
                <a16:creationId xmlns:a16="http://schemas.microsoft.com/office/drawing/2014/main" id="{B285F467-32E2-41F5-BDE7-090F87A8C2F3}"/>
              </a:ext>
            </a:extLst>
          </p:cNvPr>
          <p:cNvSpPr/>
          <p:nvPr/>
        </p:nvSpPr>
        <p:spPr>
          <a:xfrm>
            <a:off x="10480226" y="574989"/>
            <a:ext cx="1440000" cy="1440000"/>
          </a:xfrm>
          <a:prstGeom prst="ellipse">
            <a:avLst/>
          </a:prstGeom>
          <a:solidFill>
            <a:srgbClr val="007C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Choose one or do both!</a:t>
            </a:r>
          </a:p>
        </p:txBody>
      </p:sp>
    </p:spTree>
    <p:extLst>
      <p:ext uri="{BB962C8B-B14F-4D97-AF65-F5344CB8AC3E}">
        <p14:creationId xmlns:p14="http://schemas.microsoft.com/office/powerpoint/2010/main" val="2497011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437E6C-C212-7F5D-4735-FBE3F9D81ACC}"/>
              </a:ext>
            </a:extLst>
          </p:cNvPr>
          <p:cNvSpPr txBox="1"/>
          <p:nvPr/>
        </p:nvSpPr>
        <p:spPr>
          <a:xfrm>
            <a:off x="239486" y="822792"/>
            <a:ext cx="280262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5372F"/>
                </a:solidFill>
                <a:effectLst/>
                <a:uLnTx/>
                <a:uFillTx/>
                <a:latin typeface="Calibri" panose="020F0502020204030204" pitchFamily="34" charset="0"/>
                <a:ea typeface="+mn-ea"/>
                <a:cs typeface="Calibri" panose="020F0502020204030204" pitchFamily="34" charset="0"/>
              </a:rPr>
              <a:t>TAKE IT FURTHER</a:t>
            </a:r>
            <a:endParaRPr kumimoji="0" lang="en-GB" sz="1050" b="1" i="0" u="none" strike="noStrike" kern="1200" cap="none" spc="385" normalizeH="0" baseline="0" noProof="0" dirty="0">
              <a:ln>
                <a:noFill/>
              </a:ln>
              <a:solidFill>
                <a:srgbClr val="35372F"/>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B8325DE7-225C-2DD0-DDCB-BF89ECE6B8E0}"/>
              </a:ext>
            </a:extLst>
          </p:cNvPr>
          <p:cNvSpPr/>
          <p:nvPr/>
        </p:nvSpPr>
        <p:spPr>
          <a:xfrm>
            <a:off x="407021" y="777073"/>
            <a:ext cx="2467554" cy="45719"/>
          </a:xfrm>
          <a:prstGeom prst="rect">
            <a:avLst/>
          </a:prstGeom>
          <a:solidFill>
            <a:srgbClr val="35372F"/>
          </a:solidFill>
          <a:ln>
            <a:solidFill>
              <a:srgbClr val="3537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641" b="1" i="0" u="none" strike="noStrike" kern="1200" cap="none" spc="0" normalizeH="0" baseline="0" noProof="0" dirty="0">
              <a:ln>
                <a:noFill/>
              </a:ln>
              <a:solidFill>
                <a:srgbClr val="35372F"/>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41E9B630-6226-B2D3-D45E-73F9D25C057B}"/>
              </a:ext>
            </a:extLst>
          </p:cNvPr>
          <p:cNvSpPr txBox="1"/>
          <p:nvPr/>
        </p:nvSpPr>
        <p:spPr>
          <a:xfrm>
            <a:off x="239486" y="1637510"/>
            <a:ext cx="607422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35372F"/>
                </a:solidFill>
                <a:effectLst/>
                <a:uLnTx/>
                <a:uFillTx/>
                <a:latin typeface="+mj-lt"/>
                <a:ea typeface="+mn-ea"/>
                <a:cs typeface="Calibri" panose="020F0502020204030204" pitchFamily="34" charset="0"/>
              </a:rPr>
              <a:t>This lesson is part of a wider collection of FREE resources exploring our changing climate.</a:t>
            </a:r>
            <a:br>
              <a:rPr kumimoji="0" lang="en-GB" sz="2400" i="0" u="none" strike="noStrike" kern="1200" cap="none" spc="0" normalizeH="0" baseline="0" noProof="0" dirty="0">
                <a:ln>
                  <a:noFill/>
                </a:ln>
                <a:solidFill>
                  <a:srgbClr val="35372F"/>
                </a:solidFill>
                <a:effectLst/>
                <a:uLnTx/>
                <a:uFillTx/>
                <a:latin typeface="+mj-lt"/>
                <a:ea typeface="+mn-ea"/>
                <a:cs typeface="Calibri" panose="020F0502020204030204" pitchFamily="34" charset="0"/>
              </a:rPr>
            </a:br>
            <a:br>
              <a:rPr kumimoji="0" lang="en-GB" sz="2400" i="0" u="none" strike="noStrike" kern="1200" cap="none" spc="0" normalizeH="0" baseline="0" noProof="0" dirty="0">
                <a:ln>
                  <a:noFill/>
                </a:ln>
                <a:solidFill>
                  <a:srgbClr val="35372F"/>
                </a:solidFill>
                <a:effectLst/>
                <a:uLnTx/>
                <a:uFillTx/>
                <a:latin typeface="+mj-lt"/>
                <a:ea typeface="+mn-ea"/>
                <a:cs typeface="Calibri" panose="020F0502020204030204" pitchFamily="34" charset="0"/>
              </a:rPr>
            </a:br>
            <a:r>
              <a:rPr kumimoji="0" lang="en-GB" sz="2400" i="0" u="none" strike="noStrike" kern="1200" cap="none" spc="0" normalizeH="0" baseline="0" noProof="0" dirty="0">
                <a:ln>
                  <a:noFill/>
                </a:ln>
                <a:solidFill>
                  <a:srgbClr val="35372F"/>
                </a:solidFill>
                <a:effectLst/>
                <a:uLnTx/>
                <a:uFillTx/>
                <a:latin typeface="+mj-lt"/>
                <a:ea typeface="+mn-ea"/>
                <a:cs typeface="Calibri" panose="020F0502020204030204" pitchFamily="34" charset="0"/>
              </a:rPr>
              <a:t>To access more lessons like this – as well as a wide variety of other topics – simply join the ThoughtBox Hub as a </a:t>
            </a:r>
            <a:r>
              <a:rPr kumimoji="0" lang="en-GB" sz="2400" b="1" i="0" u="none" strike="noStrike" kern="1200" cap="none" spc="0" normalizeH="0" baseline="0" noProof="0" dirty="0">
                <a:ln>
                  <a:noFill/>
                </a:ln>
                <a:solidFill>
                  <a:srgbClr val="35372F"/>
                </a:solidFill>
                <a:effectLst/>
                <a:uLnTx/>
                <a:uFillTx/>
                <a:latin typeface="+mj-lt"/>
                <a:ea typeface="+mn-ea"/>
                <a:cs typeface="Calibri" panose="020F0502020204030204" pitchFamily="34" charset="0"/>
              </a:rPr>
              <a:t>free Explorer Member: </a:t>
            </a:r>
          </a:p>
        </p:txBody>
      </p:sp>
      <p:sp>
        <p:nvSpPr>
          <p:cNvPr id="14" name="Rectangle: Rounded Corners 13">
            <a:hlinkClick r:id="rId2"/>
            <a:extLst>
              <a:ext uri="{FF2B5EF4-FFF2-40B4-BE49-F238E27FC236}">
                <a16:creationId xmlns:a16="http://schemas.microsoft.com/office/drawing/2014/main" id="{599E70B4-6A2A-465E-5A50-85EE9E16EB5D}"/>
              </a:ext>
            </a:extLst>
          </p:cNvPr>
          <p:cNvSpPr/>
          <p:nvPr/>
        </p:nvSpPr>
        <p:spPr>
          <a:xfrm>
            <a:off x="1121228" y="4482379"/>
            <a:ext cx="3494315" cy="949591"/>
          </a:xfrm>
          <a:prstGeom prst="roundRect">
            <a:avLst/>
          </a:prstGeom>
          <a:solidFill>
            <a:srgbClr val="0188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Poppins" panose="00000500000000000000" pitchFamily="2" charset="0"/>
                <a:cs typeface="Poppins" panose="00000500000000000000" pitchFamily="2" charset="0"/>
              </a:rPr>
              <a:t>Download FREE resources</a:t>
            </a:r>
          </a:p>
        </p:txBody>
      </p:sp>
      <p:pic>
        <p:nvPicPr>
          <p:cNvPr id="2" name="Picture 1">
            <a:hlinkClick r:id="rId3"/>
            <a:extLst>
              <a:ext uri="{FF2B5EF4-FFF2-40B4-BE49-F238E27FC236}">
                <a16:creationId xmlns:a16="http://schemas.microsoft.com/office/drawing/2014/main" id="{93E95198-5384-AB52-B7AB-101788AA5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49" y="777073"/>
            <a:ext cx="5120595" cy="50343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21AF4E-2115-1186-6578-52285C1EA1F0}"/>
              </a:ext>
            </a:extLst>
          </p:cNvPr>
          <p:cNvSpPr txBox="1"/>
          <p:nvPr/>
        </p:nvSpPr>
        <p:spPr>
          <a:xfrm>
            <a:off x="6313714" y="5855727"/>
            <a:ext cx="5562600"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GB" sz="1800" i="0" u="none" strike="noStrike" kern="1200" cap="none" spc="0" normalizeH="0" baseline="0" noProof="0" dirty="0">
                <a:ln>
                  <a:noFill/>
                </a:ln>
                <a:solidFill>
                  <a:srgbClr val="35372F"/>
                </a:solidFill>
                <a:effectLst/>
                <a:uLnTx/>
                <a:uFillTx/>
                <a:ea typeface="+mn-ea"/>
                <a:cs typeface="Calibri" panose="020F0502020204030204" pitchFamily="34" charset="0"/>
              </a:rPr>
              <a:t>Learn more: </a:t>
            </a:r>
            <a:r>
              <a:rPr kumimoji="0" lang="en-GB" sz="1800" b="1" i="0" u="none" strike="noStrike" kern="1200" cap="none" spc="0" normalizeH="0" baseline="0" noProof="0" dirty="0">
                <a:ln>
                  <a:noFill/>
                </a:ln>
                <a:solidFill>
                  <a:srgbClr val="35372F"/>
                </a:solidFill>
                <a:effectLst/>
                <a:uLnTx/>
                <a:uFillTx/>
                <a:ea typeface="+mn-ea"/>
                <a:cs typeface="Calibri" panose="020F0502020204030204" pitchFamily="34" charset="0"/>
              </a:rPr>
              <a:t>www.thoughtboxeducation.com/resources</a:t>
            </a:r>
            <a:endParaRPr lang="en-GB" b="1" dirty="0"/>
          </a:p>
        </p:txBody>
      </p:sp>
    </p:spTree>
    <p:extLst>
      <p:ext uri="{BB962C8B-B14F-4D97-AF65-F5344CB8AC3E}">
        <p14:creationId xmlns:p14="http://schemas.microsoft.com/office/powerpoint/2010/main" val="2293052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620" y="169796"/>
            <a:ext cx="1817844" cy="729337"/>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53747" y="920278"/>
            <a:ext cx="5084505" cy="5017443"/>
          </a:xfrm>
          <a:prstGeom prst="rect">
            <a:avLst/>
          </a:prstGeom>
        </p:spPr>
      </p:pic>
      <p:sp>
        <p:nvSpPr>
          <p:cNvPr id="3" name="TextBox 2">
            <a:extLst>
              <a:ext uri="{FF2B5EF4-FFF2-40B4-BE49-F238E27FC236}">
                <a16:creationId xmlns:a16="http://schemas.microsoft.com/office/drawing/2014/main" id="{B80A443B-2029-9F61-94C2-42F0990873FB}"/>
              </a:ext>
            </a:extLst>
          </p:cNvPr>
          <p:cNvSpPr txBox="1"/>
          <p:nvPr/>
        </p:nvSpPr>
        <p:spPr>
          <a:xfrm>
            <a:off x="5998029" y="6369416"/>
            <a:ext cx="6096000" cy="369332"/>
          </a:xfrm>
          <a:prstGeom prst="rect">
            <a:avLst/>
          </a:prstGeom>
          <a:noFill/>
        </p:spPr>
        <p:txBody>
          <a:bodyPr wrap="square">
            <a:spAutoFit/>
          </a:bodyPr>
          <a:lstStyle/>
          <a:p>
            <a:pPr algn="r"/>
            <a:r>
              <a:rPr kumimoji="0" lang="en-GB" sz="1800" i="0" u="none" strike="noStrike" kern="1200" cap="none" normalizeH="0" baseline="0" noProof="0" dirty="0">
                <a:ln>
                  <a:noFill/>
                </a:ln>
                <a:solidFill>
                  <a:schemeClr val="bg1"/>
                </a:solidFill>
                <a:effectLst/>
                <a:uLnTx/>
                <a:uFillTx/>
                <a:latin typeface="+mj-lt"/>
                <a:ea typeface="+mn-ea"/>
                <a:cs typeface="Calibri" panose="020F0502020204030204" pitchFamily="34" charset="0"/>
              </a:rPr>
              <a:t>www.thoughtboxhub.com</a:t>
            </a:r>
            <a:endParaRPr lang="en-GB" dirty="0">
              <a:solidFill>
                <a:schemeClr val="bg1"/>
              </a:solidFill>
            </a:endParaRPr>
          </a:p>
        </p:txBody>
      </p:sp>
    </p:spTree>
    <p:extLst>
      <p:ext uri="{BB962C8B-B14F-4D97-AF65-F5344CB8AC3E}">
        <p14:creationId xmlns:p14="http://schemas.microsoft.com/office/powerpoint/2010/main" val="997480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69" y="292939"/>
            <a:ext cx="10515600" cy="1325563"/>
          </a:xfrm>
        </p:spPr>
        <p:txBody>
          <a:bodyPr/>
          <a:lstStyle/>
          <a:p>
            <a:r>
              <a:rPr lang="en-GB" dirty="0">
                <a:solidFill>
                  <a:srgbClr val="35372F"/>
                </a:solidFill>
              </a:rPr>
              <a:t>In this lesson, we will:</a:t>
            </a:r>
          </a:p>
        </p:txBody>
      </p:sp>
      <p:sp>
        <p:nvSpPr>
          <p:cNvPr id="3" name="Content Placeholder 2"/>
          <p:cNvSpPr>
            <a:spLocks noGrp="1"/>
          </p:cNvSpPr>
          <p:nvPr>
            <p:ph idx="1"/>
          </p:nvPr>
        </p:nvSpPr>
        <p:spPr>
          <a:xfrm>
            <a:off x="1593273" y="3338866"/>
            <a:ext cx="10060055" cy="945599"/>
          </a:xfrm>
        </p:spPr>
        <p:txBody>
          <a:bodyPr>
            <a:normAutofit/>
          </a:bodyPr>
          <a:lstStyle/>
          <a:p>
            <a:pPr marL="0" indent="0">
              <a:buNone/>
            </a:pPr>
            <a:r>
              <a:rPr lang="en-GB" dirty="0">
                <a:solidFill>
                  <a:srgbClr val="35372F"/>
                </a:solidFill>
              </a:rPr>
              <a:t>Think about and discuss the impacts of climate change on the human and non-human world.</a:t>
            </a:r>
          </a:p>
        </p:txBody>
      </p:sp>
      <p:sp>
        <p:nvSpPr>
          <p:cNvPr id="11" name="Rectangle 10"/>
          <p:cNvSpPr/>
          <p:nvPr/>
        </p:nvSpPr>
        <p:spPr>
          <a:xfrm>
            <a:off x="1602752" y="1748270"/>
            <a:ext cx="1017361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dirty="0">
                <a:ln>
                  <a:noFill/>
                </a:ln>
                <a:solidFill>
                  <a:srgbClr val="35372F"/>
                </a:solidFill>
                <a:effectLst/>
                <a:uLnTx/>
                <a:uFillTx/>
                <a:latin typeface="Calibri Light" panose="020F0302020204030204"/>
                <a:ea typeface="+mn-ea"/>
                <a:cs typeface="+mn-cs"/>
              </a:rPr>
              <a:t>Understand and explore some of</a:t>
            </a:r>
            <a:r>
              <a:rPr kumimoji="0" lang="en-GB" sz="2800" b="0" u="none" strike="noStrike" kern="1200" cap="none" spc="0" normalizeH="0" noProof="0" dirty="0">
                <a:ln>
                  <a:noFill/>
                </a:ln>
                <a:solidFill>
                  <a:srgbClr val="35372F"/>
                </a:solidFill>
                <a:effectLst/>
                <a:uLnTx/>
                <a:uFillTx/>
                <a:latin typeface="Calibri Light" panose="020F0302020204030204"/>
                <a:ea typeface="+mn-ea"/>
                <a:cs typeface="+mn-cs"/>
              </a:rPr>
              <a:t> </a:t>
            </a:r>
            <a:r>
              <a:rPr kumimoji="0" lang="en-GB" sz="2800" b="0" u="none" strike="noStrike" kern="1200" cap="none" spc="0" normalizeH="0" baseline="0" noProof="0" dirty="0">
                <a:ln>
                  <a:noFill/>
                </a:ln>
                <a:solidFill>
                  <a:srgbClr val="35372F"/>
                </a:solidFill>
                <a:effectLst/>
                <a:uLnTx/>
                <a:uFillTx/>
                <a:latin typeface="Calibri Light" panose="020F0302020204030204"/>
                <a:ea typeface="+mn-ea"/>
                <a:cs typeface="+mn-cs"/>
              </a:rPr>
              <a:t>the feelings and emotions that</a:t>
            </a:r>
            <a:r>
              <a:rPr kumimoji="0" lang="en-GB" sz="2800" b="0" u="none" strike="noStrike" kern="1200" cap="none" spc="0" normalizeH="0" noProof="0" dirty="0">
                <a:ln>
                  <a:noFill/>
                </a:ln>
                <a:solidFill>
                  <a:srgbClr val="35372F"/>
                </a:solidFill>
                <a:effectLst/>
                <a:uLnTx/>
                <a:uFillTx/>
                <a:latin typeface="Calibri Light" panose="020F0302020204030204"/>
                <a:ea typeface="+mn-ea"/>
                <a:cs typeface="+mn-cs"/>
              </a:rPr>
              <a:t> climate change may encourage.</a:t>
            </a:r>
            <a:endParaRPr kumimoji="0" lang="en-GB" sz="1800" b="0" u="none" strike="noStrike" kern="1200" cap="none" spc="0" normalizeH="0" baseline="0" noProof="0" dirty="0">
              <a:ln>
                <a:noFill/>
              </a:ln>
              <a:solidFill>
                <a:srgbClr val="35372F"/>
              </a:solidFill>
              <a:effectLst/>
              <a:uLnTx/>
              <a:uFillTx/>
              <a:latin typeface="Calibri" panose="020F0502020204030204"/>
              <a:ea typeface="+mn-ea"/>
              <a:cs typeface="+mn-cs"/>
            </a:endParaRPr>
          </a:p>
        </p:txBody>
      </p:sp>
      <p:sp>
        <p:nvSpPr>
          <p:cNvPr id="12" name="Rectangle 11"/>
          <p:cNvSpPr/>
          <p:nvPr/>
        </p:nvSpPr>
        <p:spPr>
          <a:xfrm>
            <a:off x="1509096" y="4740360"/>
            <a:ext cx="104459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u="none" strike="noStrike" kern="1200" cap="none" spc="0" normalizeH="0" baseline="0" noProof="0" dirty="0">
                <a:ln>
                  <a:noFill/>
                </a:ln>
                <a:solidFill>
                  <a:srgbClr val="35372F"/>
                </a:solidFill>
                <a:effectLst/>
                <a:uLnTx/>
                <a:uFillTx/>
                <a:latin typeface="Calibri Light" panose="020F0302020204030204"/>
                <a:ea typeface="+mn-ea"/>
                <a:cs typeface="+mn-cs"/>
              </a:rPr>
              <a:t>Explore how our own actions can have ripple effects and consequences</a:t>
            </a:r>
            <a:r>
              <a:rPr kumimoji="0" lang="en-GB" sz="2800" b="0" u="none" strike="noStrike" kern="1200" cap="none" spc="0" normalizeH="0" noProof="0" dirty="0">
                <a:ln>
                  <a:noFill/>
                </a:ln>
                <a:solidFill>
                  <a:srgbClr val="35372F"/>
                </a:solidFill>
                <a:effectLst/>
                <a:uLnTx/>
                <a:uFillTx/>
                <a:latin typeface="Calibri Light" panose="020F0302020204030204"/>
                <a:ea typeface="+mn-ea"/>
                <a:cs typeface="+mn-cs"/>
              </a:rPr>
              <a:t> and how this can help us to feel empowered.</a:t>
            </a:r>
            <a:endParaRPr kumimoji="0" lang="en-GB" sz="2800" b="0" u="none" strike="noStrike" kern="1200" cap="none" spc="0" normalizeH="0" baseline="0" noProof="0" dirty="0">
              <a:ln>
                <a:noFill/>
              </a:ln>
              <a:solidFill>
                <a:srgbClr val="35372F"/>
              </a:solidFill>
              <a:effectLst/>
              <a:uLnTx/>
              <a:uFillTx/>
              <a:latin typeface="Calibri Light" panose="020F0302020204030204"/>
              <a:ea typeface="+mn-ea"/>
              <a:cs typeface="+mn-cs"/>
            </a:endParaRPr>
          </a:p>
        </p:txBody>
      </p:sp>
      <p:pic>
        <p:nvPicPr>
          <p:cNvPr id="7" name="Imagem 6" descr="Diagrama&#10;&#10;Descrição gerada automaticamente com confiança baixa">
            <a:extLst>
              <a:ext uri="{FF2B5EF4-FFF2-40B4-BE49-F238E27FC236}">
                <a16:creationId xmlns:a16="http://schemas.microsoft.com/office/drawing/2014/main" id="{90187300-7823-41B8-9390-9EB7B87CB0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004" y="1618502"/>
            <a:ext cx="1227412" cy="4234572"/>
          </a:xfrm>
          <a:prstGeom prst="rect">
            <a:avLst/>
          </a:prstGeom>
        </p:spPr>
      </p:pic>
    </p:spTree>
    <p:extLst>
      <p:ext uri="{BB962C8B-B14F-4D97-AF65-F5344CB8AC3E}">
        <p14:creationId xmlns:p14="http://schemas.microsoft.com/office/powerpoint/2010/main" val="783038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7DE114E-54B9-405D-A016-1319A6E8D4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748" y="177239"/>
            <a:ext cx="1430027" cy="573741"/>
          </a:xfrm>
          <a:prstGeom prst="rect">
            <a:avLst/>
          </a:prstGeom>
        </p:spPr>
      </p:pic>
      <p:sp>
        <p:nvSpPr>
          <p:cNvPr id="5" name="Oval 10">
            <a:extLst>
              <a:ext uri="{FF2B5EF4-FFF2-40B4-BE49-F238E27FC236}">
                <a16:creationId xmlns:a16="http://schemas.microsoft.com/office/drawing/2014/main" id="{1D65989D-DFFE-48F8-B984-9FCA1B5953C5}"/>
              </a:ext>
            </a:extLst>
          </p:cNvPr>
          <p:cNvSpPr/>
          <p:nvPr/>
        </p:nvSpPr>
        <p:spPr>
          <a:xfrm>
            <a:off x="8093581" y="2559357"/>
            <a:ext cx="3958720" cy="3930343"/>
          </a:xfrm>
          <a:prstGeom prst="ellipse">
            <a:avLst/>
          </a:prstGeom>
          <a:solidFill>
            <a:schemeClr val="tx1">
              <a:alpha val="66000"/>
            </a:schemeClr>
          </a:solidFill>
          <a:ln w="171450">
            <a:solidFill>
              <a:srgbClr val="FEE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prstClr val="white"/>
              </a:solidFill>
            </a:endParaRPr>
          </a:p>
        </p:txBody>
      </p:sp>
      <p:sp>
        <p:nvSpPr>
          <p:cNvPr id="7" name="TextBox 11">
            <a:extLst>
              <a:ext uri="{FF2B5EF4-FFF2-40B4-BE49-F238E27FC236}">
                <a16:creationId xmlns:a16="http://schemas.microsoft.com/office/drawing/2014/main" id="{252D0267-EAE3-4220-BDFF-CE9143A7D394}"/>
              </a:ext>
            </a:extLst>
          </p:cNvPr>
          <p:cNvSpPr txBox="1"/>
          <p:nvPr/>
        </p:nvSpPr>
        <p:spPr>
          <a:xfrm>
            <a:off x="8297491" y="4013921"/>
            <a:ext cx="3754810" cy="1384995"/>
          </a:xfrm>
          <a:prstGeom prst="rect">
            <a:avLst/>
          </a:prstGeom>
          <a:noFill/>
        </p:spPr>
        <p:txBody>
          <a:bodyPr wrap="square" rtlCol="0">
            <a:spAutoFit/>
          </a:bodyPr>
          <a:lstStyle/>
          <a:p>
            <a:pPr algn="ctr"/>
            <a:r>
              <a:rPr lang="en-GB" sz="2400" b="1" spc="300" dirty="0">
                <a:solidFill>
                  <a:prstClr val="white"/>
                </a:solidFill>
              </a:rPr>
              <a:t>THE RIPPLE </a:t>
            </a:r>
          </a:p>
          <a:p>
            <a:pPr algn="ctr"/>
            <a:r>
              <a:rPr lang="en-GB" sz="2400" b="1" spc="300" dirty="0">
                <a:solidFill>
                  <a:prstClr val="white"/>
                </a:solidFill>
              </a:rPr>
              <a:t>EFFECTS</a:t>
            </a:r>
          </a:p>
          <a:p>
            <a:pPr algn="ctr"/>
            <a:endParaRPr lang="en-GB" b="1" dirty="0">
              <a:solidFill>
                <a:srgbClr val="FEE725"/>
              </a:solidFill>
            </a:endParaRPr>
          </a:p>
          <a:p>
            <a:pPr algn="ctr"/>
            <a:r>
              <a:rPr lang="en-GB" b="1" spc="300" dirty="0">
                <a:solidFill>
                  <a:srgbClr val="FEE725"/>
                </a:solidFill>
              </a:rPr>
              <a:t>30 MINUTES</a:t>
            </a:r>
            <a:endParaRPr lang="en-GB" spc="300" dirty="0">
              <a:solidFill>
                <a:srgbClr val="FEE725"/>
              </a:solidFill>
            </a:endParaRPr>
          </a:p>
        </p:txBody>
      </p:sp>
    </p:spTree>
    <p:extLst>
      <p:ext uri="{BB962C8B-B14F-4D97-AF65-F5344CB8AC3E}">
        <p14:creationId xmlns:p14="http://schemas.microsoft.com/office/powerpoint/2010/main" val="172429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092" y="1406984"/>
            <a:ext cx="11487834" cy="4351338"/>
          </a:xfrm>
        </p:spPr>
        <p:txBody>
          <a:bodyPr/>
          <a:lstStyle/>
          <a:p>
            <a:pPr marL="0" indent="0">
              <a:buNone/>
            </a:pPr>
            <a:r>
              <a:rPr lang="en-GB" dirty="0">
                <a:solidFill>
                  <a:srgbClr val="35372F"/>
                </a:solidFill>
              </a:rPr>
              <a:t>Take a look at the short video (2:12 minutes) made by German news organisation DW which asks the question:</a:t>
            </a:r>
          </a:p>
        </p:txBody>
      </p:sp>
      <p:pic>
        <p:nvPicPr>
          <p:cNvPr id="1028" name="Picture 4" descr="Image result for how does climate change affect animals D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37828" y="2557463"/>
            <a:ext cx="5223933" cy="29384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7092" y="2557463"/>
            <a:ext cx="6245982" cy="1494768"/>
          </a:xfrm>
          <a:prstGeom prst="rect">
            <a:avLst/>
          </a:prstGeom>
        </p:spPr>
        <p:txBody>
          <a:bodyPr wrap="square">
            <a:spAutoFit/>
          </a:bodyPr>
          <a:lstStyle/>
          <a:p>
            <a:pPr lvl="0">
              <a:lnSpc>
                <a:spcPct val="90000"/>
              </a:lnSpc>
              <a:spcBef>
                <a:spcPts val="1000"/>
              </a:spcBef>
            </a:pPr>
            <a:endParaRPr lang="en-GB" sz="2800" dirty="0">
              <a:solidFill>
                <a:prstClr val="black"/>
              </a:solidFill>
              <a:latin typeface="Calibri Light" panose="020F0302020204030204"/>
            </a:endParaRPr>
          </a:p>
          <a:p>
            <a:pPr lvl="0">
              <a:lnSpc>
                <a:spcPct val="90000"/>
              </a:lnSpc>
              <a:spcBef>
                <a:spcPts val="1000"/>
              </a:spcBef>
            </a:pPr>
            <a:r>
              <a:rPr lang="en-GB" sz="3200" dirty="0">
                <a:solidFill>
                  <a:prstClr val="black"/>
                </a:solidFill>
                <a:latin typeface="Calibri Light" panose="020F0302020204030204"/>
                <a:hlinkClick r:id="rId4"/>
              </a:rPr>
              <a:t>How does climate change affect animals?</a:t>
            </a:r>
            <a:endParaRPr lang="en-GB" sz="3200" dirty="0">
              <a:solidFill>
                <a:prstClr val="black"/>
              </a:solidFill>
              <a:latin typeface="Calibri Light" panose="020F0302020204030204"/>
            </a:endParaRPr>
          </a:p>
        </p:txBody>
      </p:sp>
      <p:sp>
        <p:nvSpPr>
          <p:cNvPr id="2" name="Rectangle 1"/>
          <p:cNvSpPr/>
          <p:nvPr/>
        </p:nvSpPr>
        <p:spPr>
          <a:xfrm>
            <a:off x="277092" y="4052231"/>
            <a:ext cx="3220759" cy="307777"/>
          </a:xfrm>
          <a:prstGeom prst="rect">
            <a:avLst/>
          </a:prstGeom>
        </p:spPr>
        <p:txBody>
          <a:bodyPr wrap="square">
            <a:spAutoFit/>
          </a:bodyPr>
          <a:lstStyle/>
          <a:p>
            <a:r>
              <a:rPr lang="en-GB" altLang="en-US" sz="1400" b="1" dirty="0">
                <a:solidFill>
                  <a:srgbClr val="35372F"/>
                </a:solidFill>
                <a:latin typeface="+mj-lt"/>
                <a:ea typeface="Calibri" panose="020F0502020204030204" pitchFamily="34" charset="0"/>
                <a:cs typeface="Times New Roman" panose="02020603050405020304" pitchFamily="18" charset="0"/>
              </a:rPr>
              <a:t>(Click on the link above for the hyperlink)</a:t>
            </a:r>
            <a:endParaRPr lang="en-GB" altLang="en-US" sz="1400" b="1" dirty="0">
              <a:solidFill>
                <a:srgbClr val="35372F"/>
              </a:solidFill>
              <a:latin typeface="+mj-lt"/>
            </a:endParaRPr>
          </a:p>
        </p:txBody>
      </p:sp>
    </p:spTree>
    <p:extLst>
      <p:ext uri="{BB962C8B-B14F-4D97-AF65-F5344CB8AC3E}">
        <p14:creationId xmlns:p14="http://schemas.microsoft.com/office/powerpoint/2010/main" val="321792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532" y="826587"/>
            <a:ext cx="11337851" cy="5308399"/>
          </a:xfrm>
        </p:spPr>
        <p:txBody>
          <a:bodyPr>
            <a:normAutofit lnSpcReduction="10000"/>
          </a:bodyPr>
          <a:lstStyle/>
          <a:p>
            <a:pPr marL="0" indent="0">
              <a:buNone/>
            </a:pPr>
            <a:r>
              <a:rPr lang="en-GB" dirty="0">
                <a:solidFill>
                  <a:srgbClr val="35372F"/>
                </a:solidFill>
              </a:rPr>
              <a:t>Global warming and climate change is leading to changes in vegetation across the world, such as forcing many animal species to migrate and look for cooler habitats.</a:t>
            </a:r>
          </a:p>
          <a:p>
            <a:pPr marL="0" indent="0">
              <a:buNone/>
            </a:pPr>
            <a:endParaRPr lang="en-GB" dirty="0">
              <a:solidFill>
                <a:srgbClr val="35372F"/>
              </a:solidFill>
            </a:endParaRPr>
          </a:p>
          <a:p>
            <a:pPr marL="0" indent="0">
              <a:buNone/>
            </a:pPr>
            <a:r>
              <a:rPr lang="en-GB" dirty="0">
                <a:solidFill>
                  <a:srgbClr val="35372F"/>
                </a:solidFill>
              </a:rPr>
              <a:t>Some of the species adapting to climate change mentioned in the video were:</a:t>
            </a:r>
            <a:br>
              <a:rPr lang="en-GB" dirty="0"/>
            </a:br>
            <a:br>
              <a:rPr lang="en-GB" dirty="0"/>
            </a:br>
            <a:endParaRPr lang="en-GB" dirty="0"/>
          </a:p>
          <a:p>
            <a:pPr marL="0" indent="0">
              <a:buNone/>
            </a:pPr>
            <a:br>
              <a:rPr lang="en-GB" dirty="0"/>
            </a:br>
            <a:endParaRPr lang="en-GB" dirty="0"/>
          </a:p>
          <a:p>
            <a:pPr marL="0" indent="0">
              <a:buNone/>
            </a:pPr>
            <a:endParaRPr lang="en-GB" dirty="0"/>
          </a:p>
          <a:p>
            <a:pPr marL="0" indent="0">
              <a:buNone/>
            </a:pPr>
            <a:br>
              <a:rPr lang="en-GB" b="1" dirty="0">
                <a:solidFill>
                  <a:srgbClr val="35372F"/>
                </a:solidFill>
              </a:rPr>
            </a:br>
            <a:br>
              <a:rPr lang="en-GB" b="1" dirty="0">
                <a:solidFill>
                  <a:srgbClr val="35372F"/>
                </a:solidFill>
              </a:rPr>
            </a:br>
            <a:r>
              <a:rPr lang="en-GB" b="1" dirty="0">
                <a:solidFill>
                  <a:srgbClr val="35372F"/>
                </a:solidFill>
              </a:rPr>
              <a:t>What do you remember about these creatures and their adaptations? </a:t>
            </a:r>
          </a:p>
        </p:txBody>
      </p:sp>
      <p:sp>
        <p:nvSpPr>
          <p:cNvPr id="4" name="Oval 3"/>
          <p:cNvSpPr/>
          <p:nvPr/>
        </p:nvSpPr>
        <p:spPr>
          <a:xfrm>
            <a:off x="8996029" y="3077205"/>
            <a:ext cx="2123853" cy="2174357"/>
          </a:xfrm>
          <a:prstGeom prst="ellipse">
            <a:avLst/>
          </a:pr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3485704" y="3077204"/>
            <a:ext cx="2297519" cy="2174357"/>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836867" y="3077204"/>
            <a:ext cx="2123853" cy="2174357"/>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220042" y="3077204"/>
            <a:ext cx="2123853" cy="2174357"/>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5343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784" y="827949"/>
            <a:ext cx="11435142" cy="4351338"/>
          </a:xfrm>
        </p:spPr>
        <p:txBody>
          <a:bodyPr/>
          <a:lstStyle/>
          <a:p>
            <a:pPr marL="0" indent="0">
              <a:buNone/>
            </a:pPr>
            <a:r>
              <a:rPr lang="en-GB" dirty="0">
                <a:solidFill>
                  <a:srgbClr val="35372F"/>
                </a:solidFill>
              </a:rPr>
              <a:t>Although global warming and human-caused climate change have negative ripple effects for many species of plants, animals and humans, there are some who directly benefit.</a:t>
            </a:r>
          </a:p>
          <a:p>
            <a:pPr marL="0" indent="0">
              <a:buNone/>
            </a:pPr>
            <a:br>
              <a:rPr lang="en-GB" dirty="0">
                <a:solidFill>
                  <a:srgbClr val="35372F"/>
                </a:solidFill>
              </a:rPr>
            </a:br>
            <a:r>
              <a:rPr lang="en-GB" dirty="0">
                <a:solidFill>
                  <a:srgbClr val="35372F"/>
                </a:solidFill>
              </a:rPr>
              <a:t>For example the Bark Beetle.</a:t>
            </a:r>
          </a:p>
          <a:p>
            <a:endParaRPr lang="en-GB" dirty="0"/>
          </a:p>
        </p:txBody>
      </p:sp>
      <p:sp>
        <p:nvSpPr>
          <p:cNvPr id="4" name="Oval 3"/>
          <p:cNvSpPr/>
          <p:nvPr/>
        </p:nvSpPr>
        <p:spPr>
          <a:xfrm>
            <a:off x="7634178" y="2721936"/>
            <a:ext cx="3487478" cy="3273384"/>
          </a:xfrm>
          <a:prstGeom prst="ellipse">
            <a:avLst/>
          </a:pr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589" y="2898894"/>
            <a:ext cx="3273384" cy="3273384"/>
          </a:xfrm>
          <a:prstGeom prst="rect">
            <a:avLst/>
          </a:prstGeom>
        </p:spPr>
      </p:pic>
      <p:sp>
        <p:nvSpPr>
          <p:cNvPr id="6" name="TextBox 5"/>
          <p:cNvSpPr txBox="1"/>
          <p:nvPr/>
        </p:nvSpPr>
        <p:spPr>
          <a:xfrm>
            <a:off x="4223186" y="3470223"/>
            <a:ext cx="2600189" cy="2246769"/>
          </a:xfrm>
          <a:prstGeom prst="rect">
            <a:avLst/>
          </a:prstGeom>
          <a:noFill/>
        </p:spPr>
        <p:txBody>
          <a:bodyPr wrap="square" rtlCol="0">
            <a:spAutoFit/>
          </a:bodyPr>
          <a:lstStyle/>
          <a:p>
            <a:pPr algn="ctr"/>
            <a:r>
              <a:rPr lang="en-GB" sz="2800" dirty="0">
                <a:solidFill>
                  <a:srgbClr val="35372F"/>
                </a:solidFill>
                <a:latin typeface="Calibri Light" panose="020F0302020204030204"/>
              </a:rPr>
              <a:t>What were the ripple effects of global warming on the bark beetle?</a:t>
            </a:r>
          </a:p>
        </p:txBody>
      </p:sp>
    </p:spTree>
    <p:extLst>
      <p:ext uri="{BB962C8B-B14F-4D97-AF65-F5344CB8AC3E}">
        <p14:creationId xmlns:p14="http://schemas.microsoft.com/office/powerpoint/2010/main" val="2051885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Props1.xml><?xml version="1.0" encoding="utf-8"?>
<ds:datastoreItem xmlns:ds="http://schemas.openxmlformats.org/officeDocument/2006/customXml" ds:itemID="{1CF0206D-7526-47E0-B3D5-32641DAD60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C917A9-3E72-4934-B001-AC82FE33C110}">
  <ds:schemaRefs>
    <ds:schemaRef ds:uri="http://schemas.microsoft.com/sharepoint/v3/contenttype/forms"/>
  </ds:schemaRefs>
</ds:datastoreItem>
</file>

<file path=customXml/itemProps3.xml><?xml version="1.0" encoding="utf-8"?>
<ds:datastoreItem xmlns:ds="http://schemas.openxmlformats.org/officeDocument/2006/customXml" ds:itemID="{2C572087-238A-4B99-B171-B02EADB46961}">
  <ds:schemaRefs>
    <ds:schemaRef ds:uri="http://www.w3.org/XML/1998/namespace"/>
    <ds:schemaRef ds:uri="http://schemas.microsoft.com/office/2006/documentManagement/types"/>
    <ds:schemaRef ds:uri="http://schemas.microsoft.com/office/infopath/2007/PartnerControls"/>
    <ds:schemaRef ds:uri="http://purl.org/dc/dcmitype/"/>
    <ds:schemaRef ds:uri="37c47d49-5c3e-4564-83ee-3a7de24ace65"/>
    <ds:schemaRef ds:uri="http://schemas.openxmlformats.org/package/2006/metadata/core-properties"/>
    <ds:schemaRef ds:uri="01a464aa-a786-405b-bb6b-b90e04698418"/>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6660</TotalTime>
  <Words>2115</Words>
  <Application>Microsoft Office PowerPoint</Application>
  <PresentationFormat>Widescreen</PresentationFormat>
  <Paragraphs>200</Paragraphs>
  <Slides>47</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47</vt:i4>
      </vt:variant>
    </vt:vector>
  </HeadingPairs>
  <TitlesOfParts>
    <vt:vector size="57" baseType="lpstr">
      <vt:lpstr>Arial</vt:lpstr>
      <vt:lpstr>Calibri</vt:lpstr>
      <vt:lpstr>Calibri Light</vt:lpstr>
      <vt:lpstr>Foco</vt:lpstr>
      <vt:lpstr>Just Another Hand</vt:lpstr>
      <vt:lpstr>Poppins</vt:lpstr>
      <vt:lpstr>Wingdings</vt:lpstr>
      <vt:lpstr>Office Theme</vt:lpstr>
      <vt:lpstr>1_Office Theme</vt:lpstr>
      <vt:lpstr>2_Office Theme</vt:lpstr>
      <vt:lpstr>PowerPoint Presentation</vt:lpstr>
      <vt:lpstr>PowerPoint Presentation</vt:lpstr>
      <vt:lpstr> In this lesson you will need: </vt:lpstr>
      <vt:lpstr>PowerPoint Presentation</vt:lpstr>
      <vt:lpstr>In this lesson, we will:</vt:lpstr>
      <vt:lpstr>PowerPoint Presentation</vt:lpstr>
      <vt:lpstr>PowerPoint Presentation</vt:lpstr>
      <vt:lpstr>PowerPoint Presentation</vt:lpstr>
      <vt:lpstr>PowerPoint Presentation</vt:lpstr>
      <vt:lpstr>PowerPoint Presentation</vt:lpstr>
      <vt:lpstr>PowerPoint Presentation</vt:lpstr>
      <vt:lpstr>Planning and preparation:</vt:lpstr>
      <vt:lpstr>The panel debate: The impacts of climate change:</vt:lpstr>
      <vt:lpstr>After the discussion, have one person from each group share some reflections from their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pairs, take a moment to reflect on the following question: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Musson</dc:creator>
  <cp:lastModifiedBy>Laura Soul</cp:lastModifiedBy>
  <cp:revision>215</cp:revision>
  <dcterms:created xsi:type="dcterms:W3CDTF">2019-08-15T20:52:15Z</dcterms:created>
  <dcterms:modified xsi:type="dcterms:W3CDTF">2023-10-28T09:30:03Z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